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16"/>
  </p:notesMasterIdLst>
  <p:sldIdLst>
    <p:sldId id="271" r:id="rId2"/>
    <p:sldId id="285" r:id="rId3"/>
    <p:sldId id="270" r:id="rId4"/>
    <p:sldId id="296" r:id="rId5"/>
    <p:sldId id="286" r:id="rId6"/>
    <p:sldId id="298" r:id="rId7"/>
    <p:sldId id="274" r:id="rId8"/>
    <p:sldId id="275" r:id="rId9"/>
    <p:sldId id="276" r:id="rId10"/>
    <p:sldId id="277" r:id="rId11"/>
    <p:sldId id="278" r:id="rId12"/>
    <p:sldId id="279" r:id="rId13"/>
    <p:sldId id="297" r:id="rId14"/>
    <p:sldId id="294" r:id="rId15"/>
  </p:sldIdLst>
  <p:sldSz cx="12192000" cy="6858000"/>
  <p:notesSz cx="7102475" cy="10233025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lkos Gladki, Ewa" initials="WGE" lastIdx="21" clrIdx="0"/>
  <p:cmAuthor id="2" name="Marzena Chyczewska (KZGW)" initials="M(" lastIdx="16" clrIdx="1">
    <p:extLst>
      <p:ext uri="{19B8F6BF-5375-455C-9EA6-DF929625EA0E}">
        <p15:presenceInfo xmlns:p15="http://schemas.microsoft.com/office/powerpoint/2012/main" userId="S::mchyczewska@kzgw.gov.pl::41cae71b-08a1-4650-9932-eed0071fdc44" providerId="AD"/>
      </p:ext>
    </p:extLst>
  </p:cmAuthor>
  <p:cmAuthor id="3" name="Louis Courseau (KZGW)" initials="LC(" lastIdx="1" clrIdx="2">
    <p:extLst>
      <p:ext uri="{19B8F6BF-5375-455C-9EA6-DF929625EA0E}">
        <p15:presenceInfo xmlns:p15="http://schemas.microsoft.com/office/powerpoint/2012/main" userId="S::lcourseau@kzgw.gov.pl::f5a2ca30-e656-446c-825d-5837e76b1795" providerId="AD"/>
      </p:ext>
    </p:extLst>
  </p:cmAuthor>
  <p:cmAuthor id="4" name="Damian Bojanowski (KZGW)" initials="D(" lastIdx="3" clrIdx="3">
    <p:extLst>
      <p:ext uri="{19B8F6BF-5375-455C-9EA6-DF929625EA0E}">
        <p15:presenceInfo xmlns:p15="http://schemas.microsoft.com/office/powerpoint/2012/main" userId="S::dbojanowski@kzgw.gov.pl::820f8c66-9917-445a-9307-f43c843af8a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F5597"/>
    <a:srgbClr val="003399"/>
    <a:srgbClr val="A4CE88"/>
    <a:srgbClr val="93C571"/>
    <a:srgbClr val="70AD47"/>
    <a:srgbClr val="D5E3CF"/>
    <a:srgbClr val="EBF1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Styl z motywem 1 — Ak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E269D01E-BC32-4049-B463-5C60D7B0CCD2}" styleName="Styl z motywem 2 — Ak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Styl z motywem 2 — Ak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DF18680-E054-41AD-8BC1-D1AEF772440D}" styleName="Styl pośredni 2 — Ak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Styl pośredni 2 — Ak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Styl pośredni 1 — Ak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491" autoAdjust="0"/>
    <p:restoredTop sz="94660"/>
  </p:normalViewPr>
  <p:slideViewPr>
    <p:cSldViewPr snapToGrid="0">
      <p:cViewPr varScale="1">
        <p:scale>
          <a:sx n="78" d="100"/>
          <a:sy n="78" d="100"/>
        </p:scale>
        <p:origin x="278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cdmsmithonline.sharepoint.com/sites/Extranet/Projects/001-251260/Internal/01_Zesp&#243;&#322;/0_CDM/Roz_12_20210323/Zestawienia%20tabelaryczne_obszary%20dorzeczy/ZestawieniaTabelaryczne_Wisla_3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2.3536924475366518E-2"/>
          <c:y val="3.2505742254547096E-2"/>
          <c:w val="0.44124067824855234"/>
          <c:h val="0.888835992405430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'dzialania krajowe'!$B$29</c:f>
              <c:strCache>
                <c:ptCount val="1"/>
                <c:pt idx="0">
                  <c:v>przemysł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krajowe'!$G$29</c:f>
              <c:numCache>
                <c:formatCode>0.0%</c:formatCode>
                <c:ptCount val="1"/>
                <c:pt idx="0">
                  <c:v>0.10059171597633136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EB-4B68-AB81-03DEDB25B0D6}"/>
            </c:ext>
          </c:extLst>
        </c:ser>
        <c:ser>
          <c:idx val="1"/>
          <c:order val="1"/>
          <c:tx>
            <c:strRef>
              <c:f>'dzialania krajowe'!$B$30</c:f>
              <c:strCache>
                <c:ptCount val="1"/>
                <c:pt idx="0">
                  <c:v>gospodarka komunalna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krajowe'!$G$30</c:f>
              <c:numCache>
                <c:formatCode>0.0%</c:formatCode>
                <c:ptCount val="1"/>
                <c:pt idx="0">
                  <c:v>0.11834319526627218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CEB-4B68-AB81-03DEDB25B0D6}"/>
            </c:ext>
          </c:extLst>
        </c:ser>
        <c:ser>
          <c:idx val="2"/>
          <c:order val="2"/>
          <c:tx>
            <c:strRef>
              <c:f>'dzialania krajowe'!$B$31</c:f>
              <c:strCache>
                <c:ptCount val="1"/>
                <c:pt idx="0">
                  <c:v>rolnictwo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krajowe'!$G$31</c:f>
              <c:numCache>
                <c:formatCode>0.0%</c:formatCode>
                <c:ptCount val="1"/>
                <c:pt idx="0">
                  <c:v>0.11242603550295859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CEB-4B68-AB81-03DEDB25B0D6}"/>
            </c:ext>
          </c:extLst>
        </c:ser>
        <c:ser>
          <c:idx val="3"/>
          <c:order val="3"/>
          <c:tx>
            <c:strRef>
              <c:f>'dzialania krajowe'!$B$32</c:f>
              <c:strCache>
                <c:ptCount val="1"/>
                <c:pt idx="0">
                  <c:v>kształtowanie naturalnych warunków hydromorfologicznych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krajowe'!$G$32</c:f>
              <c:numCache>
                <c:formatCode>0.0%</c:formatCode>
                <c:ptCount val="1"/>
                <c:pt idx="0">
                  <c:v>1.7751479289940829E-2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CEB-4B68-AB81-03DEDB25B0D6}"/>
            </c:ext>
          </c:extLst>
        </c:ser>
        <c:ser>
          <c:idx val="4"/>
          <c:order val="4"/>
          <c:tx>
            <c:strRef>
              <c:f>'dzialania krajowe'!$B$33</c:f>
              <c:strCache>
                <c:ptCount val="1"/>
                <c:pt idx="0">
                  <c:v>ochrona siedlisk i gatunków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krajowe'!$G$33</c:f>
              <c:numCache>
                <c:formatCode>0.0%</c:formatCode>
                <c:ptCount val="1"/>
                <c:pt idx="0">
                  <c:v>1.1834319526627219E-2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CEB-4B68-AB81-03DEDB25B0D6}"/>
            </c:ext>
          </c:extLst>
        </c:ser>
        <c:ser>
          <c:idx val="5"/>
          <c:order val="5"/>
          <c:tx>
            <c:strRef>
              <c:f>'dzialania krajowe'!$B$34</c:f>
              <c:strCache>
                <c:ptCount val="1"/>
                <c:pt idx="0">
                  <c:v>kształtowanie naturalnych warunków hydrologicznych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krajowe'!$G$34</c:f>
              <c:numCache>
                <c:formatCode>0.0%</c:formatCode>
                <c:ptCount val="1"/>
                <c:pt idx="0">
                  <c:v>5.3254437869822487E-2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CEB-4B68-AB81-03DEDB25B0D6}"/>
            </c:ext>
          </c:extLst>
        </c:ser>
        <c:ser>
          <c:idx val="6"/>
          <c:order val="6"/>
          <c:tx>
            <c:strRef>
              <c:f>'dzialania krajowe'!$B$35</c:f>
              <c:strCache>
                <c:ptCount val="1"/>
                <c:pt idx="0">
                  <c:v>monitoring i ewaluacja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krajowe'!$G$35</c:f>
              <c:numCache>
                <c:formatCode>0.0%</c:formatCode>
                <c:ptCount val="1"/>
                <c:pt idx="0">
                  <c:v>0.14792899408284024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CEB-4B68-AB81-03DEDB25B0D6}"/>
            </c:ext>
          </c:extLst>
        </c:ser>
        <c:ser>
          <c:idx val="7"/>
          <c:order val="7"/>
          <c:tx>
            <c:strRef>
              <c:f>'dzialania krajowe'!$B$36</c:f>
              <c:strCache>
                <c:ptCount val="1"/>
                <c:pt idx="0">
                  <c:v>działania kontrolne i nadzorcze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krajowe'!$G$36</c:f>
              <c:numCache>
                <c:formatCode>0.0%</c:formatCode>
                <c:ptCount val="1"/>
                <c:pt idx="0">
                  <c:v>9.4674556213017749E-2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CEB-4B68-AB81-03DEDB25B0D6}"/>
            </c:ext>
          </c:extLst>
        </c:ser>
        <c:ser>
          <c:idx val="8"/>
          <c:order val="8"/>
          <c:tx>
            <c:strRef>
              <c:f>'dzialania krajowe'!$B$37</c:f>
              <c:strCache>
                <c:ptCount val="1"/>
                <c:pt idx="0">
                  <c:v>działania organizacyjno-prawne, informacyjne i edukacyjne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krajowe'!$G$37</c:f>
              <c:numCache>
                <c:formatCode>0.0%</c:formatCode>
                <c:ptCount val="1"/>
                <c:pt idx="0">
                  <c:v>0.23668639053254437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CEB-4B68-AB81-03DEDB25B0D6}"/>
            </c:ext>
          </c:extLst>
        </c:ser>
        <c:ser>
          <c:idx val="9"/>
          <c:order val="9"/>
          <c:tx>
            <c:strRef>
              <c:f>'dzialania krajowe'!$B$38</c:f>
              <c:strCache>
                <c:ptCount val="1"/>
                <c:pt idx="0">
                  <c:v>projekty badawczo-rozwojowe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krajowe'!$G$38</c:f>
              <c:numCache>
                <c:formatCode>0.0%</c:formatCode>
                <c:ptCount val="1"/>
                <c:pt idx="0">
                  <c:v>1.1834319526627219E-2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2CEB-4B68-AB81-03DEDB25B0D6}"/>
            </c:ext>
          </c:extLst>
        </c:ser>
        <c:ser>
          <c:idx val="10"/>
          <c:order val="10"/>
          <c:tx>
            <c:strRef>
              <c:f>'dzialania krajowe'!$B$39</c:f>
              <c:strCache>
                <c:ptCount val="1"/>
                <c:pt idx="0">
                  <c:v>kształtowanie stosunków wodnych oraz ochrona ekosystemów od wód zależnych (w tym morfologia i zachowanie ciągłości biologicznej cieków)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krajowe'!$G$39</c:f>
              <c:numCache>
                <c:formatCode>0.0%</c:formatCode>
                <c:ptCount val="1"/>
                <c:pt idx="0">
                  <c:v>0.20710059171597633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2CEB-4B68-AB81-03DEDB25B0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16856544"/>
        <c:axId val="816864088"/>
      </c:barChart>
      <c:valAx>
        <c:axId val="816864088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.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816856544"/>
        <c:crosses val="autoZero"/>
        <c:crossBetween val="between"/>
      </c:valAx>
      <c:catAx>
        <c:axId val="81685654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81686408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3558653382612897"/>
          <c:y val="0"/>
          <c:w val="0.46441346617387114"/>
          <c:h val="1"/>
        </c:manualLayout>
      </c:layout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pl-PL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katalog_LW!$B$14</c:f>
              <c:strCache>
                <c:ptCount val="1"/>
                <c:pt idx="0">
                  <c:v>kształtowanie stref buforowych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katalog_LW!$C$14</c:f>
              <c:numCache>
                <c:formatCode>0%</c:formatCode>
                <c:ptCount val="1"/>
                <c:pt idx="0">
                  <c:v>0.125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FF-4F75-B5DF-6F43B4FD9DD0}"/>
            </c:ext>
          </c:extLst>
        </c:ser>
        <c:ser>
          <c:idx val="1"/>
          <c:order val="1"/>
          <c:tx>
            <c:strRef>
              <c:f>katalog_LW!$B$15</c:f>
              <c:strCache>
                <c:ptCount val="1"/>
                <c:pt idx="0">
                  <c:v>zintegrowany system monitoringu suszy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katalog_LW!$C$15</c:f>
              <c:numCache>
                <c:formatCode>0%</c:formatCode>
                <c:ptCount val="1"/>
                <c:pt idx="0">
                  <c:v>8.3299999999999999E-2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FFF-4F75-B5DF-6F43B4FD9DD0}"/>
            </c:ext>
          </c:extLst>
        </c:ser>
        <c:ser>
          <c:idx val="2"/>
          <c:order val="2"/>
          <c:tx>
            <c:strRef>
              <c:f>katalog_LW!$B$16</c:f>
              <c:strCache>
                <c:ptCount val="1"/>
                <c:pt idx="0">
                  <c:v>indywidualne programy poprawy stanu jcwp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katalog_LW!$C$16</c:f>
              <c:numCache>
                <c:formatCode>0%</c:formatCode>
                <c:ptCount val="1"/>
                <c:pt idx="0">
                  <c:v>0.25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FFF-4F75-B5DF-6F43B4FD9DD0}"/>
            </c:ext>
          </c:extLst>
        </c:ser>
        <c:ser>
          <c:idx val="3"/>
          <c:order val="3"/>
          <c:tx>
            <c:strRef>
              <c:f>katalog_LW!$B$17</c:f>
              <c:strCache>
                <c:ptCount val="1"/>
                <c:pt idx="0">
                  <c:v>edukacja i informacja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dLbl>
              <c:idx val="0"/>
              <c:layout>
                <c:manualLayout>
                  <c:x val="-1.9081364829396453E-3"/>
                  <c:y val="4.629629629629629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FFF-4F75-B5DF-6F43B4FD9DD0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katalog_LW!$C$17</c:f>
              <c:numCache>
                <c:formatCode>0%</c:formatCode>
                <c:ptCount val="1"/>
                <c:pt idx="0">
                  <c:v>4.1700000000000001E-2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FFF-4F75-B5DF-6F43B4FD9DD0}"/>
            </c:ext>
          </c:extLst>
        </c:ser>
        <c:ser>
          <c:idx val="4"/>
          <c:order val="4"/>
          <c:tx>
            <c:strRef>
              <c:f>katalog_LW!$B$18</c:f>
              <c:strCache>
                <c:ptCount val="1"/>
                <c:pt idx="0">
                  <c:v>gospodarka ściekowa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katalog_LW!$C$18</c:f>
              <c:numCache>
                <c:formatCode>0%</c:formatCode>
                <c:ptCount val="1"/>
                <c:pt idx="0">
                  <c:v>0.125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FFF-4F75-B5DF-6F43B4FD9DD0}"/>
            </c:ext>
          </c:extLst>
        </c:ser>
        <c:ser>
          <c:idx val="5"/>
          <c:order val="5"/>
          <c:tx>
            <c:strRef>
              <c:f>katalog_LW!$B$19</c:f>
              <c:strCache>
                <c:ptCount val="1"/>
                <c:pt idx="0">
                  <c:v>redukcja emisji i zrzutów substancji priorytetowych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katalog_LW!$C$19</c:f>
              <c:numCache>
                <c:formatCode>0%</c:formatCode>
                <c:ptCount val="1"/>
                <c:pt idx="0">
                  <c:v>4.1700000000000001E-2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FFF-4F75-B5DF-6F43B4FD9DD0}"/>
            </c:ext>
          </c:extLst>
        </c:ser>
        <c:ser>
          <c:idx val="6"/>
          <c:order val="6"/>
          <c:tx>
            <c:strRef>
              <c:f>katalog_LW!$B$20</c:f>
              <c:strCache>
                <c:ptCount val="1"/>
                <c:pt idx="0">
                  <c:v>ograniczenie zanieczyszczeń rozproszonych z rolnictwa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katalog_LW!$C$20</c:f>
              <c:numCache>
                <c:formatCode>0%</c:formatCode>
                <c:ptCount val="1"/>
                <c:pt idx="0">
                  <c:v>8.3299999999999999E-2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FFF-4F75-B5DF-6F43B4FD9DD0}"/>
            </c:ext>
          </c:extLst>
        </c:ser>
        <c:ser>
          <c:idx val="7"/>
          <c:order val="7"/>
          <c:tx>
            <c:strRef>
              <c:f>katalog_LW!$B$21</c:f>
              <c:strCache>
                <c:ptCount val="1"/>
                <c:pt idx="0">
                  <c:v>weryfikacja programu ochrony środowiska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katalog_LW!$C$21</c:f>
              <c:numCache>
                <c:formatCode>0%</c:formatCode>
                <c:ptCount val="1"/>
                <c:pt idx="0">
                  <c:v>4.1700000000000001E-2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FFF-4F75-B5DF-6F43B4FD9DD0}"/>
            </c:ext>
          </c:extLst>
        </c:ser>
        <c:ser>
          <c:idx val="8"/>
          <c:order val="8"/>
          <c:tx>
            <c:strRef>
              <c:f>katalog_LW!$B$22</c:f>
              <c:strCache>
                <c:ptCount val="1"/>
                <c:pt idx="0">
                  <c:v>monitoring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katalog_LW!$C$22</c:f>
              <c:numCache>
                <c:formatCode>0%</c:formatCode>
                <c:ptCount val="1"/>
                <c:pt idx="0">
                  <c:v>4.1700000000000001E-2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9FFF-4F75-B5DF-6F43B4FD9DD0}"/>
            </c:ext>
          </c:extLst>
        </c:ser>
        <c:ser>
          <c:idx val="9"/>
          <c:order val="9"/>
          <c:tx>
            <c:strRef>
              <c:f>katalog_LW!$B$23</c:f>
              <c:strCache>
                <c:ptCount val="1"/>
                <c:pt idx="0">
                  <c:v>poprawa warunków dla obszarów chronionych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katalog_LW!$C$23</c:f>
              <c:numCache>
                <c:formatCode>0%</c:formatCode>
                <c:ptCount val="1"/>
                <c:pt idx="0">
                  <c:v>0.16670000000000001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9FFF-4F75-B5DF-6F43B4FD9D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91256208"/>
        <c:axId val="791264408"/>
      </c:barChart>
      <c:valAx>
        <c:axId val="791264408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791256208"/>
        <c:crosses val="autoZero"/>
        <c:crossBetween val="between"/>
      </c:valAx>
      <c:catAx>
        <c:axId val="791256208"/>
        <c:scaling>
          <c:orientation val="minMax"/>
        </c:scaling>
        <c:delete val="1"/>
        <c:axPos val="l"/>
        <c:majorTickMark val="out"/>
        <c:minorTickMark val="none"/>
        <c:tickLblPos val="nextTo"/>
        <c:crossAx val="79126440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1451814768460578"/>
          <c:y val="5.3836606267590043E-2"/>
          <c:w val="0.37296620775969963"/>
          <c:h val="0.85885958532291906"/>
        </c:manualLayout>
      </c:layout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22217DB-2D83-49C2-A21E-0218794507BA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C9A93B43-C3CE-4E29-8FF3-46CCF12073B4}">
      <dgm:prSet phldrT="[Tekst]" custT="1"/>
      <dgm:spPr>
        <a:solidFill>
          <a:schemeClr val="accent1">
            <a:lumMod val="75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pl-PL" sz="14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Krok 1</a:t>
          </a:r>
        </a:p>
      </dgm:t>
    </dgm:pt>
    <dgm:pt modelId="{261D9D17-5986-416B-8A8F-E7C0A97BF85C}" type="parTrans" cxnId="{5EB544AC-A1C7-4067-8504-DD24C2027FE9}">
      <dgm:prSet/>
      <dgm:spPr/>
      <dgm:t>
        <a:bodyPr/>
        <a:lstStyle/>
        <a:p>
          <a:endParaRPr lang="pl-PL"/>
        </a:p>
      </dgm:t>
    </dgm:pt>
    <dgm:pt modelId="{53E58460-C097-4013-92E3-0FE0AD2F06AD}" type="sibTrans" cxnId="{5EB544AC-A1C7-4067-8504-DD24C2027FE9}">
      <dgm:prSet/>
      <dgm:spPr/>
      <dgm:t>
        <a:bodyPr/>
        <a:lstStyle/>
        <a:p>
          <a:endParaRPr lang="pl-PL"/>
        </a:p>
      </dgm:t>
    </dgm:pt>
    <dgm:pt modelId="{9F3D5AEA-3785-43D8-BCB0-DF3EA727BD2A}">
      <dgm:prSet phldrT="[Tekst]" custT="1"/>
      <dgm:spPr/>
      <dgm:t>
        <a:bodyPr/>
        <a:lstStyle/>
        <a:p>
          <a:r>
            <a:rPr lang="pl-PL" sz="1400" kern="1200" dirty="0">
              <a:latin typeface="Roboto" panose="02000000000000000000" pitchFamily="2" charset="0"/>
              <a:ea typeface="Roboto" panose="02000000000000000000" pitchFamily="2" charset="0"/>
            </a:rPr>
            <a:t>identyfikacja presji antropogenicznych powodujących zagrożenie nieosiągnięcia celów </a:t>
          </a:r>
          <a:r>
            <a:rPr lang="pl-PL" sz="1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środowiskowych jcw</a:t>
          </a:r>
        </a:p>
      </dgm:t>
    </dgm:pt>
    <dgm:pt modelId="{CD0CA876-DBC8-42C6-9167-622D9D03FB0E}" type="parTrans" cxnId="{C5C83250-DBE1-43FF-9AA9-1E256022FB3E}">
      <dgm:prSet/>
      <dgm:spPr/>
      <dgm:t>
        <a:bodyPr/>
        <a:lstStyle/>
        <a:p>
          <a:endParaRPr lang="pl-PL"/>
        </a:p>
      </dgm:t>
    </dgm:pt>
    <dgm:pt modelId="{B798241A-35A6-4D98-ABED-E9142EF6A151}" type="sibTrans" cxnId="{C5C83250-DBE1-43FF-9AA9-1E256022FB3E}">
      <dgm:prSet/>
      <dgm:spPr/>
      <dgm:t>
        <a:bodyPr/>
        <a:lstStyle/>
        <a:p>
          <a:endParaRPr lang="pl-PL"/>
        </a:p>
      </dgm:t>
    </dgm:pt>
    <dgm:pt modelId="{9AD6F5D3-EC9A-4612-A231-D72EA00C1392}">
      <dgm:prSet phldrT="[Tekst]" custT="1"/>
      <dgm:spPr>
        <a:solidFill>
          <a:schemeClr val="accent1">
            <a:lumMod val="75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pl-PL" sz="14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Krok 2</a:t>
          </a:r>
          <a:endParaRPr lang="pl-PL" sz="1400" dirty="0">
            <a:solidFill>
              <a:schemeClr val="bg1"/>
            </a:solidFill>
          </a:endParaRPr>
        </a:p>
      </dgm:t>
    </dgm:pt>
    <dgm:pt modelId="{0EBEA4ED-CD3D-42A4-B89A-C96076F82B13}" type="parTrans" cxnId="{3D169970-0C56-488D-874A-6DF40D6C3F04}">
      <dgm:prSet/>
      <dgm:spPr/>
      <dgm:t>
        <a:bodyPr/>
        <a:lstStyle/>
        <a:p>
          <a:endParaRPr lang="pl-PL"/>
        </a:p>
      </dgm:t>
    </dgm:pt>
    <dgm:pt modelId="{CD916845-2832-4566-9DA7-76002DA5E316}" type="sibTrans" cxnId="{3D169970-0C56-488D-874A-6DF40D6C3F04}">
      <dgm:prSet/>
      <dgm:spPr/>
      <dgm:t>
        <a:bodyPr/>
        <a:lstStyle/>
        <a:p>
          <a:endParaRPr lang="pl-PL"/>
        </a:p>
      </dgm:t>
    </dgm:pt>
    <dgm:pt modelId="{E422C812-E750-43DE-941D-79CE56496C94}">
      <dgm:prSet phldrT="[Tekst]" custT="1"/>
      <dgm:spPr/>
      <dgm:t>
        <a:bodyPr/>
        <a:lstStyle/>
        <a:p>
          <a:r>
            <a:rPr lang="pl-PL" sz="1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przypisanie działań służących redukcji presji antropogenicznych z katalogów działań z uwzględnieniem oceny stanu wód oraz identyfikacja działań wynikających </a:t>
          </a:r>
          <a:r>
            <a:rPr lang="pl-PL" sz="1400" kern="1200" dirty="0">
              <a:latin typeface="Roboto" panose="02000000000000000000" pitchFamily="2" charset="0"/>
              <a:ea typeface="Roboto" panose="02000000000000000000" pitchFamily="2" charset="0"/>
            </a:rPr>
            <a:t>z PZO/PO</a:t>
          </a:r>
        </a:p>
      </dgm:t>
    </dgm:pt>
    <dgm:pt modelId="{E542C064-77EB-4FF2-8002-472A8CCC061E}" type="parTrans" cxnId="{5FA63106-035F-4608-8C3C-3823DD40BC0A}">
      <dgm:prSet/>
      <dgm:spPr/>
      <dgm:t>
        <a:bodyPr/>
        <a:lstStyle/>
        <a:p>
          <a:endParaRPr lang="pl-PL"/>
        </a:p>
      </dgm:t>
    </dgm:pt>
    <dgm:pt modelId="{E5D3F26B-2B7B-444E-BB6B-84AE558DBDDB}" type="sibTrans" cxnId="{5FA63106-035F-4608-8C3C-3823DD40BC0A}">
      <dgm:prSet/>
      <dgm:spPr/>
      <dgm:t>
        <a:bodyPr/>
        <a:lstStyle/>
        <a:p>
          <a:endParaRPr lang="pl-PL"/>
        </a:p>
      </dgm:t>
    </dgm:pt>
    <dgm:pt modelId="{A94FF90C-161D-4645-951A-52B436A79F76}">
      <dgm:prSet phldrT="[Tekst]" custT="1"/>
      <dgm:spPr>
        <a:solidFill>
          <a:schemeClr val="accent1">
            <a:lumMod val="75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pl-PL" sz="14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Krok 3</a:t>
          </a:r>
          <a:endParaRPr lang="pl-PL" sz="1400" dirty="0">
            <a:solidFill>
              <a:schemeClr val="bg1"/>
            </a:solidFill>
          </a:endParaRPr>
        </a:p>
      </dgm:t>
    </dgm:pt>
    <dgm:pt modelId="{2BA7EB1D-5945-4D69-AC98-6B1DE7F77996}" type="parTrans" cxnId="{F777012B-6181-46A1-8478-4E07E5BEA463}">
      <dgm:prSet/>
      <dgm:spPr/>
      <dgm:t>
        <a:bodyPr/>
        <a:lstStyle/>
        <a:p>
          <a:endParaRPr lang="pl-PL"/>
        </a:p>
      </dgm:t>
    </dgm:pt>
    <dgm:pt modelId="{6C8CDC24-B2CD-44B4-AD2D-F3797451E942}" type="sibTrans" cxnId="{F777012B-6181-46A1-8478-4E07E5BEA463}">
      <dgm:prSet/>
      <dgm:spPr/>
      <dgm:t>
        <a:bodyPr/>
        <a:lstStyle/>
        <a:p>
          <a:endParaRPr lang="pl-PL"/>
        </a:p>
      </dgm:t>
    </dgm:pt>
    <dgm:pt modelId="{2CA5F2E5-6187-4A8C-B524-908EEED8691B}">
      <dgm:prSet phldrT="[Tekst]" custT="1"/>
      <dgm:spPr/>
      <dgm:t>
        <a:bodyPr/>
        <a:lstStyle/>
        <a:p>
          <a:r>
            <a:rPr lang="pl-PL" sz="1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określenie zakresu działań służących redukcji presji antropogenicznych z uwzględnieniem wyników ankietyzacji</a:t>
          </a:r>
        </a:p>
      </dgm:t>
    </dgm:pt>
    <dgm:pt modelId="{00F169A3-7521-404D-A8C6-AD2A5156871C}" type="parTrans" cxnId="{D571E140-201E-4543-AC4E-3F18A615D980}">
      <dgm:prSet/>
      <dgm:spPr/>
      <dgm:t>
        <a:bodyPr/>
        <a:lstStyle/>
        <a:p>
          <a:endParaRPr lang="pl-PL"/>
        </a:p>
      </dgm:t>
    </dgm:pt>
    <dgm:pt modelId="{3070D215-6992-4016-B3E4-D77860CBE71D}" type="sibTrans" cxnId="{D571E140-201E-4543-AC4E-3F18A615D980}">
      <dgm:prSet/>
      <dgm:spPr/>
      <dgm:t>
        <a:bodyPr/>
        <a:lstStyle/>
        <a:p>
          <a:endParaRPr lang="pl-PL"/>
        </a:p>
      </dgm:t>
    </dgm:pt>
    <dgm:pt modelId="{4B325587-D7BC-4751-8730-BC7BA0D8A64B}">
      <dgm:prSet phldrT="[Tekst]" custT="1"/>
      <dgm:spPr>
        <a:solidFill>
          <a:schemeClr val="accent1">
            <a:lumMod val="75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pl-PL" sz="14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Krok 4</a:t>
          </a:r>
          <a:endParaRPr lang="pl-PL" sz="1400" dirty="0">
            <a:solidFill>
              <a:schemeClr val="bg1"/>
            </a:solidFill>
          </a:endParaRPr>
        </a:p>
      </dgm:t>
    </dgm:pt>
    <dgm:pt modelId="{0D3DB5DE-CE0D-4A01-A014-8C493147418B}" type="parTrans" cxnId="{58EE402C-85C4-43DC-8452-59BEC49D63E8}">
      <dgm:prSet/>
      <dgm:spPr/>
      <dgm:t>
        <a:bodyPr/>
        <a:lstStyle/>
        <a:p>
          <a:endParaRPr lang="pl-PL"/>
        </a:p>
      </dgm:t>
    </dgm:pt>
    <dgm:pt modelId="{CEC1C525-C3AC-4B61-95E2-144F8E12D9B0}" type="sibTrans" cxnId="{58EE402C-85C4-43DC-8452-59BEC49D63E8}">
      <dgm:prSet/>
      <dgm:spPr/>
      <dgm:t>
        <a:bodyPr/>
        <a:lstStyle/>
        <a:p>
          <a:endParaRPr lang="pl-PL"/>
        </a:p>
      </dgm:t>
    </dgm:pt>
    <dgm:pt modelId="{A3A08FCD-20A8-444D-8BDA-4E46931DBDDC}">
      <dgm:prSet phldrT="[Tekst]" custT="1"/>
      <dgm:spPr>
        <a:solidFill>
          <a:schemeClr val="accent1">
            <a:lumMod val="75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pl-PL" sz="14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Krok 5</a:t>
          </a:r>
          <a:endParaRPr lang="pl-PL" sz="1400" dirty="0">
            <a:solidFill>
              <a:schemeClr val="bg1"/>
            </a:solidFill>
          </a:endParaRPr>
        </a:p>
      </dgm:t>
    </dgm:pt>
    <dgm:pt modelId="{412382A3-9D6F-4D4C-BF44-F16369AEB59E}" type="parTrans" cxnId="{77FEE5DA-C1DC-4282-B345-3BCA87625A0A}">
      <dgm:prSet/>
      <dgm:spPr/>
      <dgm:t>
        <a:bodyPr/>
        <a:lstStyle/>
        <a:p>
          <a:endParaRPr lang="pl-PL"/>
        </a:p>
      </dgm:t>
    </dgm:pt>
    <dgm:pt modelId="{3FCABC33-6ED3-4D37-B181-5311FBAFB9A4}" type="sibTrans" cxnId="{77FEE5DA-C1DC-4282-B345-3BCA87625A0A}">
      <dgm:prSet/>
      <dgm:spPr/>
      <dgm:t>
        <a:bodyPr/>
        <a:lstStyle/>
        <a:p>
          <a:endParaRPr lang="pl-PL"/>
        </a:p>
      </dgm:t>
    </dgm:pt>
    <dgm:pt modelId="{8CBA7F84-A718-4067-AAEA-BF9A20F4FE72}">
      <dgm:prSet custT="1"/>
      <dgm:spPr/>
      <dgm:t>
        <a:bodyPr/>
        <a:lstStyle/>
        <a:p>
          <a:r>
            <a:rPr lang="pl-PL" sz="1400" dirty="0">
              <a:latin typeface="Roboto" panose="02000000000000000000" pitchFamily="2" charset="0"/>
              <a:ea typeface="Roboto" panose="02000000000000000000" pitchFamily="2" charset="0"/>
            </a:rPr>
            <a:t>określenie harmonogramu i przypisanie jednostek odpowiedzialnych za realizacje, analizy ekonomiczne</a:t>
          </a:r>
        </a:p>
      </dgm:t>
    </dgm:pt>
    <dgm:pt modelId="{50AC91D7-48D6-4515-8475-3D6238DFA6C6}" type="parTrans" cxnId="{3B6BF39B-0A3C-4B57-A771-147A1EED1578}">
      <dgm:prSet/>
      <dgm:spPr/>
      <dgm:t>
        <a:bodyPr/>
        <a:lstStyle/>
        <a:p>
          <a:endParaRPr lang="pl-PL"/>
        </a:p>
      </dgm:t>
    </dgm:pt>
    <dgm:pt modelId="{16DD8832-7BB5-489F-B37E-73A3508B51F1}" type="sibTrans" cxnId="{3B6BF39B-0A3C-4B57-A771-147A1EED1578}">
      <dgm:prSet/>
      <dgm:spPr/>
      <dgm:t>
        <a:bodyPr/>
        <a:lstStyle/>
        <a:p>
          <a:endParaRPr lang="pl-PL"/>
        </a:p>
      </dgm:t>
    </dgm:pt>
    <dgm:pt modelId="{43F4C150-E263-40DD-A923-A160CEF20287}">
      <dgm:prSet custT="1"/>
      <dgm:spPr/>
      <dgm:t>
        <a:bodyPr/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ocena skuteczności działań, sprawdzian klimatyczny </a:t>
          </a:r>
        </a:p>
      </dgm:t>
    </dgm:pt>
    <dgm:pt modelId="{9649DE1A-C9DF-42A5-8B66-5FBE5D28CE3E}" type="parTrans" cxnId="{532D67C3-5F27-4B47-8769-1767BC0F7FF4}">
      <dgm:prSet/>
      <dgm:spPr/>
      <dgm:t>
        <a:bodyPr/>
        <a:lstStyle/>
        <a:p>
          <a:endParaRPr lang="pl-PL"/>
        </a:p>
      </dgm:t>
    </dgm:pt>
    <dgm:pt modelId="{34EBF55A-FC8D-4295-9C7D-7EF109C7A59F}" type="sibTrans" cxnId="{532D67C3-5F27-4B47-8769-1767BC0F7FF4}">
      <dgm:prSet/>
      <dgm:spPr/>
      <dgm:t>
        <a:bodyPr/>
        <a:lstStyle/>
        <a:p>
          <a:endParaRPr lang="pl-PL"/>
        </a:p>
      </dgm:t>
    </dgm:pt>
    <dgm:pt modelId="{FEBC5E2A-C991-4848-9C9B-FC452F49BA4E}" type="pres">
      <dgm:prSet presAssocID="{B22217DB-2D83-49C2-A21E-0218794507BA}" presName="linearFlow" presStyleCnt="0">
        <dgm:presLayoutVars>
          <dgm:dir/>
          <dgm:animLvl val="lvl"/>
          <dgm:resizeHandles val="exact"/>
        </dgm:presLayoutVars>
      </dgm:prSet>
      <dgm:spPr/>
    </dgm:pt>
    <dgm:pt modelId="{D89E53A6-CD6A-45DB-BE51-2C9CD3CA0650}" type="pres">
      <dgm:prSet presAssocID="{C9A93B43-C3CE-4E29-8FF3-46CCF12073B4}" presName="composite" presStyleCnt="0"/>
      <dgm:spPr/>
    </dgm:pt>
    <dgm:pt modelId="{D0467C2A-E7C7-4A0D-9650-AC52585392BE}" type="pres">
      <dgm:prSet presAssocID="{C9A93B43-C3CE-4E29-8FF3-46CCF12073B4}" presName="parentText" presStyleLbl="alignNode1" presStyleIdx="0" presStyleCnt="5">
        <dgm:presLayoutVars>
          <dgm:chMax val="1"/>
          <dgm:bulletEnabled val="1"/>
        </dgm:presLayoutVars>
      </dgm:prSet>
      <dgm:spPr/>
    </dgm:pt>
    <dgm:pt modelId="{3BD2DE56-9B53-464D-8B33-95ABE2ED0BEB}" type="pres">
      <dgm:prSet presAssocID="{C9A93B43-C3CE-4E29-8FF3-46CCF12073B4}" presName="descendantText" presStyleLbl="alignAcc1" presStyleIdx="0" presStyleCnt="5">
        <dgm:presLayoutVars>
          <dgm:bulletEnabled val="1"/>
        </dgm:presLayoutVars>
      </dgm:prSet>
      <dgm:spPr/>
    </dgm:pt>
    <dgm:pt modelId="{832939AB-FA80-4A99-912C-740E0FAE8DFB}" type="pres">
      <dgm:prSet presAssocID="{53E58460-C097-4013-92E3-0FE0AD2F06AD}" presName="sp" presStyleCnt="0"/>
      <dgm:spPr/>
    </dgm:pt>
    <dgm:pt modelId="{932EC063-4DA3-4ACA-B0E1-671902867B37}" type="pres">
      <dgm:prSet presAssocID="{9AD6F5D3-EC9A-4612-A231-D72EA00C1392}" presName="composite" presStyleCnt="0"/>
      <dgm:spPr/>
    </dgm:pt>
    <dgm:pt modelId="{938176B4-17AE-468C-A684-E83E22B2DBE3}" type="pres">
      <dgm:prSet presAssocID="{9AD6F5D3-EC9A-4612-A231-D72EA00C1392}" presName="parentText" presStyleLbl="alignNode1" presStyleIdx="1" presStyleCnt="5">
        <dgm:presLayoutVars>
          <dgm:chMax val="1"/>
          <dgm:bulletEnabled val="1"/>
        </dgm:presLayoutVars>
      </dgm:prSet>
      <dgm:spPr/>
    </dgm:pt>
    <dgm:pt modelId="{44F97627-057D-4A32-9775-9A5FC31CA925}" type="pres">
      <dgm:prSet presAssocID="{9AD6F5D3-EC9A-4612-A231-D72EA00C1392}" presName="descendantText" presStyleLbl="alignAcc1" presStyleIdx="1" presStyleCnt="5">
        <dgm:presLayoutVars>
          <dgm:bulletEnabled val="1"/>
        </dgm:presLayoutVars>
      </dgm:prSet>
      <dgm:spPr/>
    </dgm:pt>
    <dgm:pt modelId="{589C612A-07DA-473C-969C-529563395CE3}" type="pres">
      <dgm:prSet presAssocID="{CD916845-2832-4566-9DA7-76002DA5E316}" presName="sp" presStyleCnt="0"/>
      <dgm:spPr/>
    </dgm:pt>
    <dgm:pt modelId="{F6282A38-2E26-4603-B7D2-53821F4A9E2C}" type="pres">
      <dgm:prSet presAssocID="{A94FF90C-161D-4645-951A-52B436A79F76}" presName="composite" presStyleCnt="0"/>
      <dgm:spPr/>
    </dgm:pt>
    <dgm:pt modelId="{BF6E0457-EA14-4907-806A-D0BDCC2DDA97}" type="pres">
      <dgm:prSet presAssocID="{A94FF90C-161D-4645-951A-52B436A79F76}" presName="parentText" presStyleLbl="alignNode1" presStyleIdx="2" presStyleCnt="5">
        <dgm:presLayoutVars>
          <dgm:chMax val="1"/>
          <dgm:bulletEnabled val="1"/>
        </dgm:presLayoutVars>
      </dgm:prSet>
      <dgm:spPr/>
    </dgm:pt>
    <dgm:pt modelId="{00EF52F6-8D68-4111-AA0F-5EDBCFD96ECE}" type="pres">
      <dgm:prSet presAssocID="{A94FF90C-161D-4645-951A-52B436A79F76}" presName="descendantText" presStyleLbl="alignAcc1" presStyleIdx="2" presStyleCnt="5">
        <dgm:presLayoutVars>
          <dgm:bulletEnabled val="1"/>
        </dgm:presLayoutVars>
      </dgm:prSet>
      <dgm:spPr/>
    </dgm:pt>
    <dgm:pt modelId="{425992AC-B21B-49D2-B2FD-29C8168BCB9C}" type="pres">
      <dgm:prSet presAssocID="{6C8CDC24-B2CD-44B4-AD2D-F3797451E942}" presName="sp" presStyleCnt="0"/>
      <dgm:spPr/>
    </dgm:pt>
    <dgm:pt modelId="{214436E6-4324-4BC3-912A-A326852747BA}" type="pres">
      <dgm:prSet presAssocID="{4B325587-D7BC-4751-8730-BC7BA0D8A64B}" presName="composite" presStyleCnt="0"/>
      <dgm:spPr/>
    </dgm:pt>
    <dgm:pt modelId="{9146D32A-DD24-4F35-B38C-E6961A3FBD90}" type="pres">
      <dgm:prSet presAssocID="{4B325587-D7BC-4751-8730-BC7BA0D8A64B}" presName="parentText" presStyleLbl="alignNode1" presStyleIdx="3" presStyleCnt="5">
        <dgm:presLayoutVars>
          <dgm:chMax val="1"/>
          <dgm:bulletEnabled val="1"/>
        </dgm:presLayoutVars>
      </dgm:prSet>
      <dgm:spPr/>
    </dgm:pt>
    <dgm:pt modelId="{75B5E14D-46DB-4066-A7E9-B657F9A641DF}" type="pres">
      <dgm:prSet presAssocID="{4B325587-D7BC-4751-8730-BC7BA0D8A64B}" presName="descendantText" presStyleLbl="alignAcc1" presStyleIdx="3" presStyleCnt="5">
        <dgm:presLayoutVars>
          <dgm:bulletEnabled val="1"/>
        </dgm:presLayoutVars>
      </dgm:prSet>
      <dgm:spPr/>
    </dgm:pt>
    <dgm:pt modelId="{8959C0BF-7A23-4A24-A1B5-A273553643CF}" type="pres">
      <dgm:prSet presAssocID="{CEC1C525-C3AC-4B61-95E2-144F8E12D9B0}" presName="sp" presStyleCnt="0"/>
      <dgm:spPr/>
    </dgm:pt>
    <dgm:pt modelId="{DFBD78A6-76DC-4E67-99A6-CD5F460F6AE0}" type="pres">
      <dgm:prSet presAssocID="{A3A08FCD-20A8-444D-8BDA-4E46931DBDDC}" presName="composite" presStyleCnt="0"/>
      <dgm:spPr/>
    </dgm:pt>
    <dgm:pt modelId="{19E40E5B-AAC6-48BA-9B49-B24CD9FCE113}" type="pres">
      <dgm:prSet presAssocID="{A3A08FCD-20A8-444D-8BDA-4E46931DBDDC}" presName="parentText" presStyleLbl="alignNode1" presStyleIdx="4" presStyleCnt="5">
        <dgm:presLayoutVars>
          <dgm:chMax val="1"/>
          <dgm:bulletEnabled val="1"/>
        </dgm:presLayoutVars>
      </dgm:prSet>
      <dgm:spPr/>
    </dgm:pt>
    <dgm:pt modelId="{8E4E75C8-11B7-4D41-89A5-4EBA2224F5F6}" type="pres">
      <dgm:prSet presAssocID="{A3A08FCD-20A8-444D-8BDA-4E46931DBDDC}" presName="descendantText" presStyleLbl="alignAcc1" presStyleIdx="4" presStyleCnt="5">
        <dgm:presLayoutVars>
          <dgm:bulletEnabled val="1"/>
        </dgm:presLayoutVars>
      </dgm:prSet>
      <dgm:spPr/>
    </dgm:pt>
  </dgm:ptLst>
  <dgm:cxnLst>
    <dgm:cxn modelId="{5FA63106-035F-4608-8C3C-3823DD40BC0A}" srcId="{9AD6F5D3-EC9A-4612-A231-D72EA00C1392}" destId="{E422C812-E750-43DE-941D-79CE56496C94}" srcOrd="0" destOrd="0" parTransId="{E542C064-77EB-4FF2-8002-472A8CCC061E}" sibTransId="{E5D3F26B-2B7B-444E-BB6B-84AE558DBDDB}"/>
    <dgm:cxn modelId="{CD9BC61D-D9FC-4BD2-9747-8B4029F6371C}" type="presOf" srcId="{B22217DB-2D83-49C2-A21E-0218794507BA}" destId="{FEBC5E2A-C991-4848-9C9B-FC452F49BA4E}" srcOrd="0" destOrd="0" presId="urn:microsoft.com/office/officeart/2005/8/layout/chevron2"/>
    <dgm:cxn modelId="{F777012B-6181-46A1-8478-4E07E5BEA463}" srcId="{B22217DB-2D83-49C2-A21E-0218794507BA}" destId="{A94FF90C-161D-4645-951A-52B436A79F76}" srcOrd="2" destOrd="0" parTransId="{2BA7EB1D-5945-4D69-AC98-6B1DE7F77996}" sibTransId="{6C8CDC24-B2CD-44B4-AD2D-F3797451E942}"/>
    <dgm:cxn modelId="{58EE402C-85C4-43DC-8452-59BEC49D63E8}" srcId="{B22217DB-2D83-49C2-A21E-0218794507BA}" destId="{4B325587-D7BC-4751-8730-BC7BA0D8A64B}" srcOrd="3" destOrd="0" parTransId="{0D3DB5DE-CE0D-4A01-A014-8C493147418B}" sibTransId="{CEC1C525-C3AC-4B61-95E2-144F8E12D9B0}"/>
    <dgm:cxn modelId="{C2A10632-CB62-4E72-9F8E-42D45BF5AC28}" type="presOf" srcId="{E422C812-E750-43DE-941D-79CE56496C94}" destId="{44F97627-057D-4A32-9775-9A5FC31CA925}" srcOrd="0" destOrd="0" presId="urn:microsoft.com/office/officeart/2005/8/layout/chevron2"/>
    <dgm:cxn modelId="{D571E140-201E-4543-AC4E-3F18A615D980}" srcId="{A94FF90C-161D-4645-951A-52B436A79F76}" destId="{2CA5F2E5-6187-4A8C-B524-908EEED8691B}" srcOrd="0" destOrd="0" parTransId="{00F169A3-7521-404D-A8C6-AD2A5156871C}" sibTransId="{3070D215-6992-4016-B3E4-D77860CBE71D}"/>
    <dgm:cxn modelId="{C5C83250-DBE1-43FF-9AA9-1E256022FB3E}" srcId="{C9A93B43-C3CE-4E29-8FF3-46CCF12073B4}" destId="{9F3D5AEA-3785-43D8-BCB0-DF3EA727BD2A}" srcOrd="0" destOrd="0" parTransId="{CD0CA876-DBC8-42C6-9167-622D9D03FB0E}" sibTransId="{B798241A-35A6-4D98-ABED-E9142EF6A151}"/>
    <dgm:cxn modelId="{3D169970-0C56-488D-874A-6DF40D6C3F04}" srcId="{B22217DB-2D83-49C2-A21E-0218794507BA}" destId="{9AD6F5D3-EC9A-4612-A231-D72EA00C1392}" srcOrd="1" destOrd="0" parTransId="{0EBEA4ED-CD3D-42A4-B89A-C96076F82B13}" sibTransId="{CD916845-2832-4566-9DA7-76002DA5E316}"/>
    <dgm:cxn modelId="{1C49CC72-CDF3-4737-84CB-33D1D60ADD32}" type="presOf" srcId="{9F3D5AEA-3785-43D8-BCB0-DF3EA727BD2A}" destId="{3BD2DE56-9B53-464D-8B33-95ABE2ED0BEB}" srcOrd="0" destOrd="0" presId="urn:microsoft.com/office/officeart/2005/8/layout/chevron2"/>
    <dgm:cxn modelId="{1BF20A79-645A-42B4-B480-F7917531EEF3}" type="presOf" srcId="{9AD6F5D3-EC9A-4612-A231-D72EA00C1392}" destId="{938176B4-17AE-468C-A684-E83E22B2DBE3}" srcOrd="0" destOrd="0" presId="urn:microsoft.com/office/officeart/2005/8/layout/chevron2"/>
    <dgm:cxn modelId="{A3684484-1545-4440-98B0-BADE6C2B78BE}" type="presOf" srcId="{43F4C150-E263-40DD-A923-A160CEF20287}" destId="{75B5E14D-46DB-4066-A7E9-B657F9A641DF}" srcOrd="0" destOrd="0" presId="urn:microsoft.com/office/officeart/2005/8/layout/chevron2"/>
    <dgm:cxn modelId="{3B6BF39B-0A3C-4B57-A771-147A1EED1578}" srcId="{A3A08FCD-20A8-444D-8BDA-4E46931DBDDC}" destId="{8CBA7F84-A718-4067-AAEA-BF9A20F4FE72}" srcOrd="0" destOrd="0" parTransId="{50AC91D7-48D6-4515-8475-3D6238DFA6C6}" sibTransId="{16DD8832-7BB5-489F-B37E-73A3508B51F1}"/>
    <dgm:cxn modelId="{5EB544AC-A1C7-4067-8504-DD24C2027FE9}" srcId="{B22217DB-2D83-49C2-A21E-0218794507BA}" destId="{C9A93B43-C3CE-4E29-8FF3-46CCF12073B4}" srcOrd="0" destOrd="0" parTransId="{261D9D17-5986-416B-8A8F-E7C0A97BF85C}" sibTransId="{53E58460-C097-4013-92E3-0FE0AD2F06AD}"/>
    <dgm:cxn modelId="{E3FC45BC-6604-47ED-9D29-34E69DAAE3D5}" type="presOf" srcId="{8CBA7F84-A718-4067-AAEA-BF9A20F4FE72}" destId="{8E4E75C8-11B7-4D41-89A5-4EBA2224F5F6}" srcOrd="0" destOrd="0" presId="urn:microsoft.com/office/officeart/2005/8/layout/chevron2"/>
    <dgm:cxn modelId="{3537DFC2-3D92-4185-9DCA-C79DAC99103B}" type="presOf" srcId="{A94FF90C-161D-4645-951A-52B436A79F76}" destId="{BF6E0457-EA14-4907-806A-D0BDCC2DDA97}" srcOrd="0" destOrd="0" presId="urn:microsoft.com/office/officeart/2005/8/layout/chevron2"/>
    <dgm:cxn modelId="{65513EC3-3228-4B0B-AFDA-36C409E306B0}" type="presOf" srcId="{4B325587-D7BC-4751-8730-BC7BA0D8A64B}" destId="{9146D32A-DD24-4F35-B38C-E6961A3FBD90}" srcOrd="0" destOrd="0" presId="urn:microsoft.com/office/officeart/2005/8/layout/chevron2"/>
    <dgm:cxn modelId="{532D67C3-5F27-4B47-8769-1767BC0F7FF4}" srcId="{4B325587-D7BC-4751-8730-BC7BA0D8A64B}" destId="{43F4C150-E263-40DD-A923-A160CEF20287}" srcOrd="0" destOrd="0" parTransId="{9649DE1A-C9DF-42A5-8B66-5FBE5D28CE3E}" sibTransId="{34EBF55A-FC8D-4295-9C7D-7EF109C7A59F}"/>
    <dgm:cxn modelId="{C57F8CC8-B562-48A6-BE20-64C949EDA59D}" type="presOf" srcId="{C9A93B43-C3CE-4E29-8FF3-46CCF12073B4}" destId="{D0467C2A-E7C7-4A0D-9650-AC52585392BE}" srcOrd="0" destOrd="0" presId="urn:microsoft.com/office/officeart/2005/8/layout/chevron2"/>
    <dgm:cxn modelId="{52F47FCD-A33B-4C38-B546-7CC9DD287633}" type="presOf" srcId="{A3A08FCD-20A8-444D-8BDA-4E46931DBDDC}" destId="{19E40E5B-AAC6-48BA-9B49-B24CD9FCE113}" srcOrd="0" destOrd="0" presId="urn:microsoft.com/office/officeart/2005/8/layout/chevron2"/>
    <dgm:cxn modelId="{77FEE5DA-C1DC-4282-B345-3BCA87625A0A}" srcId="{B22217DB-2D83-49C2-A21E-0218794507BA}" destId="{A3A08FCD-20A8-444D-8BDA-4E46931DBDDC}" srcOrd="4" destOrd="0" parTransId="{412382A3-9D6F-4D4C-BF44-F16369AEB59E}" sibTransId="{3FCABC33-6ED3-4D37-B181-5311FBAFB9A4}"/>
    <dgm:cxn modelId="{482A25E4-DB4B-49A5-BC23-286790F30668}" type="presOf" srcId="{2CA5F2E5-6187-4A8C-B524-908EEED8691B}" destId="{00EF52F6-8D68-4111-AA0F-5EDBCFD96ECE}" srcOrd="0" destOrd="0" presId="urn:microsoft.com/office/officeart/2005/8/layout/chevron2"/>
    <dgm:cxn modelId="{298C5F92-3BA4-4C6B-B686-86213ACA60E2}" type="presParOf" srcId="{FEBC5E2A-C991-4848-9C9B-FC452F49BA4E}" destId="{D89E53A6-CD6A-45DB-BE51-2C9CD3CA0650}" srcOrd="0" destOrd="0" presId="urn:microsoft.com/office/officeart/2005/8/layout/chevron2"/>
    <dgm:cxn modelId="{9CEA287C-6F9A-47D5-9769-D9D69894B865}" type="presParOf" srcId="{D89E53A6-CD6A-45DB-BE51-2C9CD3CA0650}" destId="{D0467C2A-E7C7-4A0D-9650-AC52585392BE}" srcOrd="0" destOrd="0" presId="urn:microsoft.com/office/officeart/2005/8/layout/chevron2"/>
    <dgm:cxn modelId="{A83385E6-E0FD-47E1-9625-3DBD44B21127}" type="presParOf" srcId="{D89E53A6-CD6A-45DB-BE51-2C9CD3CA0650}" destId="{3BD2DE56-9B53-464D-8B33-95ABE2ED0BEB}" srcOrd="1" destOrd="0" presId="urn:microsoft.com/office/officeart/2005/8/layout/chevron2"/>
    <dgm:cxn modelId="{5A9FE66B-6086-4C78-B3A7-F32E12FBA19E}" type="presParOf" srcId="{FEBC5E2A-C991-4848-9C9B-FC452F49BA4E}" destId="{832939AB-FA80-4A99-912C-740E0FAE8DFB}" srcOrd="1" destOrd="0" presId="urn:microsoft.com/office/officeart/2005/8/layout/chevron2"/>
    <dgm:cxn modelId="{046F082E-8662-4956-B985-3AE4BF45FA06}" type="presParOf" srcId="{FEBC5E2A-C991-4848-9C9B-FC452F49BA4E}" destId="{932EC063-4DA3-4ACA-B0E1-671902867B37}" srcOrd="2" destOrd="0" presId="urn:microsoft.com/office/officeart/2005/8/layout/chevron2"/>
    <dgm:cxn modelId="{0D98AAD3-2697-46C8-930B-808BAA67090E}" type="presParOf" srcId="{932EC063-4DA3-4ACA-B0E1-671902867B37}" destId="{938176B4-17AE-468C-A684-E83E22B2DBE3}" srcOrd="0" destOrd="0" presId="urn:microsoft.com/office/officeart/2005/8/layout/chevron2"/>
    <dgm:cxn modelId="{01550D27-6B96-44F7-A1F8-FCDDA145BC7C}" type="presParOf" srcId="{932EC063-4DA3-4ACA-B0E1-671902867B37}" destId="{44F97627-057D-4A32-9775-9A5FC31CA925}" srcOrd="1" destOrd="0" presId="urn:microsoft.com/office/officeart/2005/8/layout/chevron2"/>
    <dgm:cxn modelId="{EE15AC32-28AE-4188-8F8B-961D4E92A275}" type="presParOf" srcId="{FEBC5E2A-C991-4848-9C9B-FC452F49BA4E}" destId="{589C612A-07DA-473C-969C-529563395CE3}" srcOrd="3" destOrd="0" presId="urn:microsoft.com/office/officeart/2005/8/layout/chevron2"/>
    <dgm:cxn modelId="{D1E8ADD6-5367-4B4C-ABEE-6D1A5251358D}" type="presParOf" srcId="{FEBC5E2A-C991-4848-9C9B-FC452F49BA4E}" destId="{F6282A38-2E26-4603-B7D2-53821F4A9E2C}" srcOrd="4" destOrd="0" presId="urn:microsoft.com/office/officeart/2005/8/layout/chevron2"/>
    <dgm:cxn modelId="{40E5E23B-F0B3-4665-AD46-7B47C719B09F}" type="presParOf" srcId="{F6282A38-2E26-4603-B7D2-53821F4A9E2C}" destId="{BF6E0457-EA14-4907-806A-D0BDCC2DDA97}" srcOrd="0" destOrd="0" presId="urn:microsoft.com/office/officeart/2005/8/layout/chevron2"/>
    <dgm:cxn modelId="{6D80B58F-B118-46DC-A69F-B5B006F17276}" type="presParOf" srcId="{F6282A38-2E26-4603-B7D2-53821F4A9E2C}" destId="{00EF52F6-8D68-4111-AA0F-5EDBCFD96ECE}" srcOrd="1" destOrd="0" presId="urn:microsoft.com/office/officeart/2005/8/layout/chevron2"/>
    <dgm:cxn modelId="{8AF3CAF6-4F7B-47F2-89A3-6060067AD111}" type="presParOf" srcId="{FEBC5E2A-C991-4848-9C9B-FC452F49BA4E}" destId="{425992AC-B21B-49D2-B2FD-29C8168BCB9C}" srcOrd="5" destOrd="0" presId="urn:microsoft.com/office/officeart/2005/8/layout/chevron2"/>
    <dgm:cxn modelId="{EB5F0EB3-F491-40B2-9BB1-61E63A0E4D08}" type="presParOf" srcId="{FEBC5E2A-C991-4848-9C9B-FC452F49BA4E}" destId="{214436E6-4324-4BC3-912A-A326852747BA}" srcOrd="6" destOrd="0" presId="urn:microsoft.com/office/officeart/2005/8/layout/chevron2"/>
    <dgm:cxn modelId="{D9B1C2C0-E533-4395-9C0D-10B9E10168F0}" type="presParOf" srcId="{214436E6-4324-4BC3-912A-A326852747BA}" destId="{9146D32A-DD24-4F35-B38C-E6961A3FBD90}" srcOrd="0" destOrd="0" presId="urn:microsoft.com/office/officeart/2005/8/layout/chevron2"/>
    <dgm:cxn modelId="{E08F8066-A3B9-4090-8DA9-03E3CC732F18}" type="presParOf" srcId="{214436E6-4324-4BC3-912A-A326852747BA}" destId="{75B5E14D-46DB-4066-A7E9-B657F9A641DF}" srcOrd="1" destOrd="0" presId="urn:microsoft.com/office/officeart/2005/8/layout/chevron2"/>
    <dgm:cxn modelId="{84B517DE-E907-4113-A397-F8A8C12F58EF}" type="presParOf" srcId="{FEBC5E2A-C991-4848-9C9B-FC452F49BA4E}" destId="{8959C0BF-7A23-4A24-A1B5-A273553643CF}" srcOrd="7" destOrd="0" presId="urn:microsoft.com/office/officeart/2005/8/layout/chevron2"/>
    <dgm:cxn modelId="{5C0F5A12-C087-4772-8C67-EFB7E732FBF8}" type="presParOf" srcId="{FEBC5E2A-C991-4848-9C9B-FC452F49BA4E}" destId="{DFBD78A6-76DC-4E67-99A6-CD5F460F6AE0}" srcOrd="8" destOrd="0" presId="urn:microsoft.com/office/officeart/2005/8/layout/chevron2"/>
    <dgm:cxn modelId="{0AFFF957-41E7-4A09-ADD4-8A9A5B94446B}" type="presParOf" srcId="{DFBD78A6-76DC-4E67-99A6-CD5F460F6AE0}" destId="{19E40E5B-AAC6-48BA-9B49-B24CD9FCE113}" srcOrd="0" destOrd="0" presId="urn:microsoft.com/office/officeart/2005/8/layout/chevron2"/>
    <dgm:cxn modelId="{64B2F20A-AB28-4EC1-B5ED-A37397B9786C}" type="presParOf" srcId="{DFBD78A6-76DC-4E67-99A6-CD5F460F6AE0}" destId="{8E4E75C8-11B7-4D41-89A5-4EBA2224F5F6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467C2A-E7C7-4A0D-9650-AC52585392BE}">
      <dsp:nvSpPr>
        <dsp:cNvPr id="0" name=""/>
        <dsp:cNvSpPr/>
      </dsp:nvSpPr>
      <dsp:spPr>
        <a:xfrm rot="5400000">
          <a:off x="-154045" y="154295"/>
          <a:ext cx="1026970" cy="718879"/>
        </a:xfrm>
        <a:prstGeom prst="chevron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accent1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Krok 1</a:t>
          </a:r>
        </a:p>
      </dsp:txBody>
      <dsp:txXfrm rot="-5400000">
        <a:off x="1" y="359690"/>
        <a:ext cx="718879" cy="308091"/>
      </dsp:txXfrm>
    </dsp:sp>
    <dsp:sp modelId="{3BD2DE56-9B53-464D-8B33-95ABE2ED0BEB}">
      <dsp:nvSpPr>
        <dsp:cNvPr id="0" name=""/>
        <dsp:cNvSpPr/>
      </dsp:nvSpPr>
      <dsp:spPr>
        <a:xfrm rot="5400000">
          <a:off x="3679871" y="-2960742"/>
          <a:ext cx="667531" cy="658951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400" kern="1200" dirty="0">
              <a:latin typeface="Roboto" panose="02000000000000000000" pitchFamily="2" charset="0"/>
              <a:ea typeface="Roboto" panose="02000000000000000000" pitchFamily="2" charset="0"/>
            </a:rPr>
            <a:t>identyfikacja presji antropogenicznych powodujących zagrożenie nieosiągnięcia celów </a:t>
          </a:r>
          <a:r>
            <a:rPr lang="pl-PL" sz="1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środowiskowych jcw</a:t>
          </a:r>
        </a:p>
      </dsp:txBody>
      <dsp:txXfrm rot="-5400000">
        <a:off x="718879" y="32836"/>
        <a:ext cx="6556929" cy="602359"/>
      </dsp:txXfrm>
    </dsp:sp>
    <dsp:sp modelId="{938176B4-17AE-468C-A684-E83E22B2DBE3}">
      <dsp:nvSpPr>
        <dsp:cNvPr id="0" name=""/>
        <dsp:cNvSpPr/>
      </dsp:nvSpPr>
      <dsp:spPr>
        <a:xfrm rot="5400000">
          <a:off x="-154045" y="1063301"/>
          <a:ext cx="1026970" cy="718879"/>
        </a:xfrm>
        <a:prstGeom prst="chevron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accent1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Krok 2</a:t>
          </a:r>
          <a:endParaRPr lang="pl-PL" sz="1400" kern="1200" dirty="0">
            <a:solidFill>
              <a:schemeClr val="bg1"/>
            </a:solidFill>
          </a:endParaRPr>
        </a:p>
      </dsp:txBody>
      <dsp:txXfrm rot="-5400000">
        <a:off x="1" y="1268696"/>
        <a:ext cx="718879" cy="308091"/>
      </dsp:txXfrm>
    </dsp:sp>
    <dsp:sp modelId="{44F97627-057D-4A32-9775-9A5FC31CA925}">
      <dsp:nvSpPr>
        <dsp:cNvPr id="0" name=""/>
        <dsp:cNvSpPr/>
      </dsp:nvSpPr>
      <dsp:spPr>
        <a:xfrm rot="5400000">
          <a:off x="3679871" y="-2051736"/>
          <a:ext cx="667531" cy="658951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przypisanie działań służących redukcji presji antropogenicznych z katalogów działań z uwzględnieniem oceny stanu wód oraz identyfikacja działań wynikających </a:t>
          </a:r>
          <a:r>
            <a:rPr lang="pl-PL" sz="1400" kern="1200" dirty="0">
              <a:latin typeface="Roboto" panose="02000000000000000000" pitchFamily="2" charset="0"/>
              <a:ea typeface="Roboto" panose="02000000000000000000" pitchFamily="2" charset="0"/>
            </a:rPr>
            <a:t>z PZO/PO</a:t>
          </a:r>
        </a:p>
      </dsp:txBody>
      <dsp:txXfrm rot="-5400000">
        <a:off x="718879" y="941842"/>
        <a:ext cx="6556929" cy="602359"/>
      </dsp:txXfrm>
    </dsp:sp>
    <dsp:sp modelId="{BF6E0457-EA14-4907-806A-D0BDCC2DDA97}">
      <dsp:nvSpPr>
        <dsp:cNvPr id="0" name=""/>
        <dsp:cNvSpPr/>
      </dsp:nvSpPr>
      <dsp:spPr>
        <a:xfrm rot="5400000">
          <a:off x="-154045" y="1972307"/>
          <a:ext cx="1026970" cy="718879"/>
        </a:xfrm>
        <a:prstGeom prst="chevron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accent1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Krok 3</a:t>
          </a:r>
          <a:endParaRPr lang="pl-PL" sz="1400" kern="1200" dirty="0">
            <a:solidFill>
              <a:schemeClr val="bg1"/>
            </a:solidFill>
          </a:endParaRPr>
        </a:p>
      </dsp:txBody>
      <dsp:txXfrm rot="-5400000">
        <a:off x="1" y="2177702"/>
        <a:ext cx="718879" cy="308091"/>
      </dsp:txXfrm>
    </dsp:sp>
    <dsp:sp modelId="{00EF52F6-8D68-4111-AA0F-5EDBCFD96ECE}">
      <dsp:nvSpPr>
        <dsp:cNvPr id="0" name=""/>
        <dsp:cNvSpPr/>
      </dsp:nvSpPr>
      <dsp:spPr>
        <a:xfrm rot="5400000">
          <a:off x="3679871" y="-1142730"/>
          <a:ext cx="667531" cy="658951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określenie zakresu działań służących redukcji presji antropogenicznych z uwzględnieniem wyników ankietyzacji</a:t>
          </a:r>
        </a:p>
      </dsp:txBody>
      <dsp:txXfrm rot="-5400000">
        <a:off x="718879" y="1850848"/>
        <a:ext cx="6556929" cy="602359"/>
      </dsp:txXfrm>
    </dsp:sp>
    <dsp:sp modelId="{9146D32A-DD24-4F35-B38C-E6961A3FBD90}">
      <dsp:nvSpPr>
        <dsp:cNvPr id="0" name=""/>
        <dsp:cNvSpPr/>
      </dsp:nvSpPr>
      <dsp:spPr>
        <a:xfrm rot="5400000">
          <a:off x="-154045" y="2881313"/>
          <a:ext cx="1026970" cy="718879"/>
        </a:xfrm>
        <a:prstGeom prst="chevron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accent1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Krok 4</a:t>
          </a:r>
          <a:endParaRPr lang="pl-PL" sz="1400" kern="1200" dirty="0">
            <a:solidFill>
              <a:schemeClr val="bg1"/>
            </a:solidFill>
          </a:endParaRPr>
        </a:p>
      </dsp:txBody>
      <dsp:txXfrm rot="-5400000">
        <a:off x="1" y="3086708"/>
        <a:ext cx="718879" cy="308091"/>
      </dsp:txXfrm>
    </dsp:sp>
    <dsp:sp modelId="{75B5E14D-46DB-4066-A7E9-B657F9A641DF}">
      <dsp:nvSpPr>
        <dsp:cNvPr id="0" name=""/>
        <dsp:cNvSpPr/>
      </dsp:nvSpPr>
      <dsp:spPr>
        <a:xfrm rot="5400000">
          <a:off x="3679871" y="-233723"/>
          <a:ext cx="667531" cy="658951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ocena skuteczności działań, sprawdzian klimatyczny </a:t>
          </a:r>
        </a:p>
      </dsp:txBody>
      <dsp:txXfrm rot="-5400000">
        <a:off x="718879" y="2759855"/>
        <a:ext cx="6556929" cy="602359"/>
      </dsp:txXfrm>
    </dsp:sp>
    <dsp:sp modelId="{19E40E5B-AAC6-48BA-9B49-B24CD9FCE113}">
      <dsp:nvSpPr>
        <dsp:cNvPr id="0" name=""/>
        <dsp:cNvSpPr/>
      </dsp:nvSpPr>
      <dsp:spPr>
        <a:xfrm rot="5400000">
          <a:off x="-154045" y="3790319"/>
          <a:ext cx="1026970" cy="718879"/>
        </a:xfrm>
        <a:prstGeom prst="chevron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accent1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Krok 5</a:t>
          </a:r>
          <a:endParaRPr lang="pl-PL" sz="1400" kern="1200" dirty="0">
            <a:solidFill>
              <a:schemeClr val="bg1"/>
            </a:solidFill>
          </a:endParaRPr>
        </a:p>
      </dsp:txBody>
      <dsp:txXfrm rot="-5400000">
        <a:off x="1" y="3995714"/>
        <a:ext cx="718879" cy="308091"/>
      </dsp:txXfrm>
    </dsp:sp>
    <dsp:sp modelId="{8E4E75C8-11B7-4D41-89A5-4EBA2224F5F6}">
      <dsp:nvSpPr>
        <dsp:cNvPr id="0" name=""/>
        <dsp:cNvSpPr/>
      </dsp:nvSpPr>
      <dsp:spPr>
        <a:xfrm rot="5400000">
          <a:off x="3679871" y="675282"/>
          <a:ext cx="667531" cy="658951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400" kern="1200" dirty="0">
              <a:latin typeface="Roboto" panose="02000000000000000000" pitchFamily="2" charset="0"/>
              <a:ea typeface="Roboto" panose="02000000000000000000" pitchFamily="2" charset="0"/>
            </a:rPr>
            <a:t>określenie harmonogramu i przypisanie jednostek odpowiedzialnych za realizacje, analizy ekonomiczne</a:t>
          </a:r>
        </a:p>
      </dsp:txBody>
      <dsp:txXfrm rot="-5400000">
        <a:off x="718879" y="3668860"/>
        <a:ext cx="6556929" cy="6023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>
              <a:ext uri="{FF2B5EF4-FFF2-40B4-BE49-F238E27FC236}">
                <a16:creationId xmlns:a16="http://schemas.microsoft.com/office/drawing/2014/main" id="{D802354B-8643-4DC3-BDAD-70325751E89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513428"/>
          </a:xfrm>
          <a:prstGeom prst="rect">
            <a:avLst/>
          </a:prstGeom>
        </p:spPr>
        <p:txBody>
          <a:bodyPr vert="horz" lIns="99057" tIns="49528" rIns="99057" bIns="49528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1872DC82-F1B3-4912-8DCA-BC71BE0EB58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513428"/>
          </a:xfrm>
          <a:prstGeom prst="rect">
            <a:avLst/>
          </a:prstGeom>
        </p:spPr>
        <p:txBody>
          <a:bodyPr vert="horz" lIns="99057" tIns="49528" rIns="99057" bIns="49528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612F1675-8A4A-4D19-B876-F9510EC53A7A}" type="datetimeFigureOut">
              <a:rPr lang="pl-PL"/>
              <a:pPr>
                <a:defRPr/>
              </a:pPr>
              <a:t>08.06.2021</a:t>
            </a:fld>
            <a:endParaRPr lang="pl-PL"/>
          </a:p>
        </p:txBody>
      </p:sp>
      <p:sp>
        <p:nvSpPr>
          <p:cNvPr id="4" name="Symbol zastępczy obrazu slajdu 3">
            <a:extLst>
              <a:ext uri="{FF2B5EF4-FFF2-40B4-BE49-F238E27FC236}">
                <a16:creationId xmlns:a16="http://schemas.microsoft.com/office/drawing/2014/main" id="{D985ACEB-18DF-4280-B780-573DF515D23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37275" cy="34528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57" tIns="49528" rIns="99057" bIns="49528" rtlCol="0" anchor="ctr"/>
          <a:lstStyle/>
          <a:p>
            <a:pPr lvl="0"/>
            <a:endParaRPr lang="pl-PL" noProof="0"/>
          </a:p>
        </p:txBody>
      </p:sp>
      <p:sp>
        <p:nvSpPr>
          <p:cNvPr id="5" name="Symbol zastępczy notatek 4">
            <a:extLst>
              <a:ext uri="{FF2B5EF4-FFF2-40B4-BE49-F238E27FC236}">
                <a16:creationId xmlns:a16="http://schemas.microsoft.com/office/drawing/2014/main" id="{F5FD8488-C867-4757-97E0-6668A203B4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0248" y="4924643"/>
            <a:ext cx="5681980" cy="4029254"/>
          </a:xfrm>
          <a:prstGeom prst="rect">
            <a:avLst/>
          </a:prstGeom>
        </p:spPr>
        <p:txBody>
          <a:bodyPr vert="horz" lIns="99057" tIns="49528" rIns="99057" bIns="49528" rtlCol="0"/>
          <a:lstStyle/>
          <a:p>
            <a:pPr lvl="0"/>
            <a:r>
              <a:rPr lang="pl-PL" noProof="0"/>
              <a:t>Kliknij, aby edytować style wzorca tekstu</a:t>
            </a:r>
          </a:p>
          <a:p>
            <a:pPr lvl="1"/>
            <a:r>
              <a:rPr lang="pl-PL" noProof="0"/>
              <a:t>Drugi poziom</a:t>
            </a:r>
          </a:p>
          <a:p>
            <a:pPr lvl="2"/>
            <a:r>
              <a:rPr lang="pl-PL" noProof="0"/>
              <a:t>Trzeci poziom</a:t>
            </a:r>
          </a:p>
          <a:p>
            <a:pPr lvl="3"/>
            <a:r>
              <a:rPr lang="pl-PL" noProof="0"/>
              <a:t>Czwarty poziom</a:t>
            </a:r>
          </a:p>
          <a:p>
            <a:pPr lvl="4"/>
            <a:r>
              <a:rPr lang="pl-PL" noProof="0"/>
              <a:t>Piąty poziom</a:t>
            </a:r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C0B18F66-5CF7-45E0-87EC-598D93ED1F9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719598"/>
            <a:ext cx="3077739" cy="513427"/>
          </a:xfrm>
          <a:prstGeom prst="rect">
            <a:avLst/>
          </a:prstGeom>
        </p:spPr>
        <p:txBody>
          <a:bodyPr vert="horz" lIns="99057" tIns="49528" rIns="99057" bIns="49528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F2335D91-33B8-4A27-B6E1-955FB3D15D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4023092" y="9719598"/>
            <a:ext cx="3077739" cy="513427"/>
          </a:xfrm>
          <a:prstGeom prst="rect">
            <a:avLst/>
          </a:prstGeom>
        </p:spPr>
        <p:txBody>
          <a:bodyPr vert="horz" wrap="square" lIns="99057" tIns="49528" rIns="99057" bIns="49528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224F691D-03F2-4FB7-865F-15D3C6E8DBA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836916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ymbol zastępczy obrazu slajdu 1">
            <a:extLst>
              <a:ext uri="{FF2B5EF4-FFF2-40B4-BE49-F238E27FC236}">
                <a16:creationId xmlns:a16="http://schemas.microsoft.com/office/drawing/2014/main" id="{3029D7CE-CE8E-44D9-BE08-BA391707224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Symbol zastępczy notatek 2">
            <a:extLst>
              <a:ext uri="{FF2B5EF4-FFF2-40B4-BE49-F238E27FC236}">
                <a16:creationId xmlns:a16="http://schemas.microsoft.com/office/drawing/2014/main" id="{D5466CD5-EAEA-4BFB-AEE7-B0EECAF79AE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6148" name="Symbol zastępczy numeru slajdu 3">
            <a:extLst>
              <a:ext uri="{FF2B5EF4-FFF2-40B4-BE49-F238E27FC236}">
                <a16:creationId xmlns:a16="http://schemas.microsoft.com/office/drawing/2014/main" id="{D8B29FC2-2244-42EE-940A-06BF0F9E6C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4838" indent="-3095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38212" indent="-24764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33497" indent="-24764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228781" indent="-24764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724066" indent="-247642" defTabSz="4952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219351" indent="-247642" defTabSz="4952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714636" indent="-247642" defTabSz="4952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209920" indent="-247642" defTabSz="4952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DA5F822-ADA7-477E-8AFA-A687E546C44E}" type="slidenum">
              <a:rPr lang="pl-PL" altLang="pl-PL" smtClean="0">
                <a:latin typeface="Calibri" panose="020F0502020204030204" pitchFamily="34" charset="0"/>
              </a:rPr>
              <a:pPr/>
              <a:t>2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ymbol zastępczy obrazu slajdu 1">
            <a:extLst>
              <a:ext uri="{FF2B5EF4-FFF2-40B4-BE49-F238E27FC236}">
                <a16:creationId xmlns:a16="http://schemas.microsoft.com/office/drawing/2014/main" id="{595F7ECF-DA99-4C15-B006-EC11ADE672D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Symbol zastępczy notatek 2">
            <a:extLst>
              <a:ext uri="{FF2B5EF4-FFF2-40B4-BE49-F238E27FC236}">
                <a16:creationId xmlns:a16="http://schemas.microsoft.com/office/drawing/2014/main" id="{B66801DD-6205-4EBC-B6D0-7520BB17238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8196" name="Symbol zastępczy numeru slajdu 3">
            <a:extLst>
              <a:ext uri="{FF2B5EF4-FFF2-40B4-BE49-F238E27FC236}">
                <a16:creationId xmlns:a16="http://schemas.microsoft.com/office/drawing/2014/main" id="{090235B8-90AC-49DA-A058-AF935E446154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C837FC2E-FD86-4648-B32F-88CEB94BB4B6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3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ymbol zastępczy obrazu slajdu 1">
            <a:extLst>
              <a:ext uri="{FF2B5EF4-FFF2-40B4-BE49-F238E27FC236}">
                <a16:creationId xmlns:a16="http://schemas.microsoft.com/office/drawing/2014/main" id="{EA490183-1697-4012-A34A-24226FEED7C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Symbol zastępczy notatek 2">
            <a:extLst>
              <a:ext uri="{FF2B5EF4-FFF2-40B4-BE49-F238E27FC236}">
                <a16:creationId xmlns:a16="http://schemas.microsoft.com/office/drawing/2014/main" id="{6C77628C-3592-44F8-8F50-2633F300998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0244" name="Symbol zastępczy numeru slajdu 3">
            <a:extLst>
              <a:ext uri="{FF2B5EF4-FFF2-40B4-BE49-F238E27FC236}">
                <a16:creationId xmlns:a16="http://schemas.microsoft.com/office/drawing/2014/main" id="{26C3B81F-37CC-472D-A712-C20644C13359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B262956C-B5DD-4FEC-919D-F58B87156C4C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4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ymbol zastępczy obrazu slajdu 1">
            <a:extLst>
              <a:ext uri="{FF2B5EF4-FFF2-40B4-BE49-F238E27FC236}">
                <a16:creationId xmlns:a16="http://schemas.microsoft.com/office/drawing/2014/main" id="{2E9E3C45-AA43-4AE4-BB8C-507AE1F35DC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Symbol zastępczy notatek 2">
            <a:extLst>
              <a:ext uri="{FF2B5EF4-FFF2-40B4-BE49-F238E27FC236}">
                <a16:creationId xmlns:a16="http://schemas.microsoft.com/office/drawing/2014/main" id="{35AC4C5A-2E91-47B4-A60C-CE7AB60321C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2292" name="Symbol zastępczy numeru slajdu 3">
            <a:extLst>
              <a:ext uri="{FF2B5EF4-FFF2-40B4-BE49-F238E27FC236}">
                <a16:creationId xmlns:a16="http://schemas.microsoft.com/office/drawing/2014/main" id="{BF7050E0-A535-46BD-864B-52C91B4EF60B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3809237C-B6C9-480E-A3FC-99C39681F3E6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5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6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ymbol zastępczy obrazu slajdu 1">
            <a:extLst>
              <a:ext uri="{FF2B5EF4-FFF2-40B4-BE49-F238E27FC236}">
                <a16:creationId xmlns:a16="http://schemas.microsoft.com/office/drawing/2014/main" id="{47FFB026-49ED-47AA-A9D7-7D566118C0B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Symbol zastępczy notatek 2">
            <a:extLst>
              <a:ext uri="{FF2B5EF4-FFF2-40B4-BE49-F238E27FC236}">
                <a16:creationId xmlns:a16="http://schemas.microsoft.com/office/drawing/2014/main" id="{D8F85B8B-06F1-43F7-8274-284358A083F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6388" name="Symbol zastępczy numeru slajdu 3">
            <a:extLst>
              <a:ext uri="{FF2B5EF4-FFF2-40B4-BE49-F238E27FC236}">
                <a16:creationId xmlns:a16="http://schemas.microsoft.com/office/drawing/2014/main" id="{27D1E5FD-2D11-419E-ADF1-BF1FFD7F6BA8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45F56BE6-47F8-4DCB-81BB-2F10962C2EBF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7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ymbol zastępczy obrazu slajdu 1">
            <a:extLst>
              <a:ext uri="{FF2B5EF4-FFF2-40B4-BE49-F238E27FC236}">
                <a16:creationId xmlns:a16="http://schemas.microsoft.com/office/drawing/2014/main" id="{4F07B3DB-4352-4120-8976-36435C6720A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Symbol zastępczy notatek 2">
            <a:extLst>
              <a:ext uri="{FF2B5EF4-FFF2-40B4-BE49-F238E27FC236}">
                <a16:creationId xmlns:a16="http://schemas.microsoft.com/office/drawing/2014/main" id="{E695D65F-1897-4393-B45A-2E14D86F522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8436" name="Symbol zastępczy numeru slajdu 3">
            <a:extLst>
              <a:ext uri="{FF2B5EF4-FFF2-40B4-BE49-F238E27FC236}">
                <a16:creationId xmlns:a16="http://schemas.microsoft.com/office/drawing/2014/main" id="{6C453ED0-6C8B-40C9-BCF8-A014B793D79E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605CF597-A072-4E6B-9B86-DFB5D0B042C9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8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ymbol zastępczy obrazu slajdu 1">
            <a:extLst>
              <a:ext uri="{FF2B5EF4-FFF2-40B4-BE49-F238E27FC236}">
                <a16:creationId xmlns:a16="http://schemas.microsoft.com/office/drawing/2014/main" id="{19359D69-1F4E-4774-B804-891FC1FFEC3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Symbol zastępczy notatek 2">
            <a:extLst>
              <a:ext uri="{FF2B5EF4-FFF2-40B4-BE49-F238E27FC236}">
                <a16:creationId xmlns:a16="http://schemas.microsoft.com/office/drawing/2014/main" id="{0B88CBAE-492F-4CEA-B833-BCBB6EDC4F4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20484" name="Symbol zastępczy numeru slajdu 3">
            <a:extLst>
              <a:ext uri="{FF2B5EF4-FFF2-40B4-BE49-F238E27FC236}">
                <a16:creationId xmlns:a16="http://schemas.microsoft.com/office/drawing/2014/main" id="{4A7E7BFA-E3CB-48AA-8AA8-2CD19EE6D84B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799FFD1C-4F1A-4EB3-8228-9DCD37039BB4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9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ymbol zastępczy obrazu slajdu 1">
            <a:extLst>
              <a:ext uri="{FF2B5EF4-FFF2-40B4-BE49-F238E27FC236}">
                <a16:creationId xmlns:a16="http://schemas.microsoft.com/office/drawing/2014/main" id="{236A70D9-24EB-4CCA-8425-9E30D135465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Symbol zastępczy notatek 2">
            <a:extLst>
              <a:ext uri="{FF2B5EF4-FFF2-40B4-BE49-F238E27FC236}">
                <a16:creationId xmlns:a16="http://schemas.microsoft.com/office/drawing/2014/main" id="{9FAEC202-7B4E-4207-B9C6-1E9809201E8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22532" name="Symbol zastępczy numeru slajdu 3">
            <a:extLst>
              <a:ext uri="{FF2B5EF4-FFF2-40B4-BE49-F238E27FC236}">
                <a16:creationId xmlns:a16="http://schemas.microsoft.com/office/drawing/2014/main" id="{10739B71-7D6D-4893-89C0-0CBA94D3545A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2DFDFEF2-3C48-4289-B7AC-38B68F2B8BD3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10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ymbol zastępczy obrazu slajdu 1">
            <a:extLst>
              <a:ext uri="{FF2B5EF4-FFF2-40B4-BE49-F238E27FC236}">
                <a16:creationId xmlns:a16="http://schemas.microsoft.com/office/drawing/2014/main" id="{2DCAD7FE-C4EE-4AA8-987C-109D7AE8FD8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Symbol zastępczy notatek 2">
            <a:extLst>
              <a:ext uri="{FF2B5EF4-FFF2-40B4-BE49-F238E27FC236}">
                <a16:creationId xmlns:a16="http://schemas.microsoft.com/office/drawing/2014/main" id="{86F7AA44-B94B-4E7F-BAD9-CE8E887033F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24580" name="Symbol zastępczy numeru slajdu 3">
            <a:extLst>
              <a:ext uri="{FF2B5EF4-FFF2-40B4-BE49-F238E27FC236}">
                <a16:creationId xmlns:a16="http://schemas.microsoft.com/office/drawing/2014/main" id="{856A501F-ACAF-4B15-A4AE-603234BD6CE7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8FAFAB58-87AB-465B-8DE3-6EEB28AC2A16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11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ymbol zastępczy obrazu slajdu 1">
            <a:extLst>
              <a:ext uri="{FF2B5EF4-FFF2-40B4-BE49-F238E27FC236}">
                <a16:creationId xmlns:a16="http://schemas.microsoft.com/office/drawing/2014/main" id="{09A58DBB-DCA3-4CC1-94C9-06884AA505B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Symbol zastępczy notatek 2">
            <a:extLst>
              <a:ext uri="{FF2B5EF4-FFF2-40B4-BE49-F238E27FC236}">
                <a16:creationId xmlns:a16="http://schemas.microsoft.com/office/drawing/2014/main" id="{8C17965F-A493-4608-ACDB-DB647574380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26628" name="Symbol zastępczy numeru slajdu 3">
            <a:extLst>
              <a:ext uri="{FF2B5EF4-FFF2-40B4-BE49-F238E27FC236}">
                <a16:creationId xmlns:a16="http://schemas.microsoft.com/office/drawing/2014/main" id="{EFE67818-4475-40DD-A58E-3F20BC0F2FA8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39BDDFF-EE5D-43AF-9761-65C01C29B857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12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ymbol zastępczy obrazu slajdu 1">
            <a:extLst>
              <a:ext uri="{FF2B5EF4-FFF2-40B4-BE49-F238E27FC236}">
                <a16:creationId xmlns:a16="http://schemas.microsoft.com/office/drawing/2014/main" id="{09A58DBB-DCA3-4CC1-94C9-06884AA505B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Symbol zastępczy notatek 2">
            <a:extLst>
              <a:ext uri="{FF2B5EF4-FFF2-40B4-BE49-F238E27FC236}">
                <a16:creationId xmlns:a16="http://schemas.microsoft.com/office/drawing/2014/main" id="{8C17965F-A493-4608-ACDB-DB647574380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26628" name="Symbol zastępczy numeru slajdu 3">
            <a:extLst>
              <a:ext uri="{FF2B5EF4-FFF2-40B4-BE49-F238E27FC236}">
                <a16:creationId xmlns:a16="http://schemas.microsoft.com/office/drawing/2014/main" id="{EFE67818-4475-40DD-A58E-3F20BC0F2FA8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39BDDFF-EE5D-43AF-9761-65C01C29B857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13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51727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ymbol zastępczy obrazu slajdu 1">
            <a:extLst>
              <a:ext uri="{FF2B5EF4-FFF2-40B4-BE49-F238E27FC236}">
                <a16:creationId xmlns:a16="http://schemas.microsoft.com/office/drawing/2014/main" id="{584D8315-5826-4BC8-9CA6-06C97DA2EE1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Symbol zastępczy notatek 2">
            <a:extLst>
              <a:ext uri="{FF2B5EF4-FFF2-40B4-BE49-F238E27FC236}">
                <a16:creationId xmlns:a16="http://schemas.microsoft.com/office/drawing/2014/main" id="{AC8B3B7E-53C7-4DD1-BC01-004754EE44F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57348" name="Symbol zastępczy numeru slajdu 3">
            <a:extLst>
              <a:ext uri="{FF2B5EF4-FFF2-40B4-BE49-F238E27FC236}">
                <a16:creationId xmlns:a16="http://schemas.microsoft.com/office/drawing/2014/main" id="{2ADF9324-5483-4544-AC3A-917D9CDC5A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4838" indent="-3095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38212" indent="-24764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33497" indent="-24764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228781" indent="-24764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724066" indent="-247642" defTabSz="4952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219351" indent="-247642" defTabSz="4952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714636" indent="-247642" defTabSz="4952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209920" indent="-247642" defTabSz="4952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C0C065F-0620-446C-96DC-CEBF79087367}" type="slidenum">
              <a:rPr lang="pl-PL" altLang="pl-PL" smtClean="0">
                <a:latin typeface="Calibri" panose="020F0502020204030204" pitchFamily="34" charset="0"/>
              </a:rPr>
              <a:pPr/>
              <a:t>14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B93B51-7C5D-4D97-B30C-B72718E0A7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0CF5BD-E8BC-4FCB-9A9A-7A2FFA472658}" type="datetimeFigureOut">
              <a:rPr lang="pl-PL"/>
              <a:pPr>
                <a:defRPr/>
              </a:pPr>
              <a:t>08.06.2021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98EE60-4B33-46BF-8623-50E3C8D43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8072FE-95EB-474F-8083-89AAFB8CB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15CF80-A8CF-4E0F-B997-5792E0DCFC7E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35758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B667B3-CD23-40CD-AF8D-3EE317501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190700-0669-4581-B516-B4B84648FB21}" type="datetimeFigureOut">
              <a:rPr lang="pl-PL"/>
              <a:pPr>
                <a:defRPr/>
              </a:pPr>
              <a:t>08.06.2021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5C2DA8-6925-40ED-AA75-615AE3201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FF2AC1-0400-4C7E-9D2E-DA9AD1CE8F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69C1B4-6A5F-4514-808A-BE6522E86665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018855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357E79-BE6A-462C-9B94-801826077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F2B33D-4F39-42A4-A2DA-9F63C2A4D61B}" type="datetimeFigureOut">
              <a:rPr lang="pl-PL"/>
              <a:pPr>
                <a:defRPr/>
              </a:pPr>
              <a:t>08.06.2021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310B15-EE78-4BB6-B932-EAD433804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9C487B-9E92-4C47-9C9E-93C571C3C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140517-44D1-49A7-99F7-11B7351B78B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240043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6EBC50C-1B03-45FA-9255-6613C63658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C9C230-0552-4E04-AC6A-46CAAC19D6F9}" type="datetimeFigureOut">
              <a:rPr lang="pl-PL"/>
              <a:pPr>
                <a:defRPr/>
              </a:pPr>
              <a:t>08.06.2021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D04F6A-399C-4B8E-9EDD-2ADC1EFA3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DE8E9B-88C5-42F8-B83F-8CB45DE20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C79F1F-3178-4553-85ED-19C9AD8CDBA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42189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0B0249F5-2A15-456F-9777-A2B1B454B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236975-FF3D-49CB-9441-5BE1A4A7F805}" type="datetimeFigureOut">
              <a:rPr lang="pl-PL"/>
              <a:pPr>
                <a:defRPr/>
              </a:pPr>
              <a:t>08.06.2021</a:t>
            </a:fld>
            <a:endParaRPr lang="pl-PL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ED2277BE-AECF-4192-B42E-33C022CDD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E416E4D-6D41-43CB-B813-B39A3E570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CD197B-D6F4-4C2C-B43F-CE3B9872AD8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282737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C01BE8F-FF56-4BDF-9343-5F18923B4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0242E3-5F30-4065-88AF-D90ED73EDC8F}" type="datetimeFigureOut">
              <a:rPr lang="pl-PL"/>
              <a:pPr>
                <a:defRPr/>
              </a:pPr>
              <a:t>08.06.2021</a:t>
            </a:fld>
            <a:endParaRPr lang="pl-PL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F393DAB5-61EC-4929-BD6F-CC77E2B23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1E7C8A3-7B4F-4830-9F6D-35DBE8360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6527D3-38B5-454D-A3DC-BDEE0FFEDBC0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555759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D0FE124-224B-452C-B2F5-90A067345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0371D1-FECE-430A-920F-D6EE782F0E4A}" type="datetimeFigureOut">
              <a:rPr lang="pl-PL"/>
              <a:pPr>
                <a:defRPr/>
              </a:pPr>
              <a:t>08.06.2021</a:t>
            </a:fld>
            <a:endParaRPr lang="pl-PL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3E32C93-D534-4FCD-A749-B6739050E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582E24C-0F1F-4948-9EB4-F8841BA0C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FC2464-BF0E-414B-940F-0B4971F00F5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213174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527F9EA-AF29-4D95-9836-6EB61FF8F9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143F21-20A0-4728-A172-9A1F446FD035}" type="datetimeFigureOut">
              <a:rPr lang="pl-PL"/>
              <a:pPr>
                <a:defRPr/>
              </a:pPr>
              <a:t>08.06.2021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0E65988-2BA4-4F6D-BB4D-AB54E2ECA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0A6209B-F287-43B1-B845-0AD091D17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1A622E-A258-4FA9-AD11-75067A58320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731887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/>
              <a:t>Kliknij ikonę, aby dodać obraz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2F97D46-3447-4C2D-818F-B9054954F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15D3DC-F80E-41E2-AB7D-A19D1CBEE10A}" type="datetimeFigureOut">
              <a:rPr lang="pl-PL"/>
              <a:pPr>
                <a:defRPr/>
              </a:pPr>
              <a:t>08.06.2021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4409C6A-31A0-43C3-89E6-5EBDB3D6D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6D5D6B0-6530-4630-B59A-0BDAED734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14E50F-C48A-4759-8E05-04147A5AD417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94283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52431D-6642-491F-80F3-E58462B61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CB4D0B-FC48-446F-A5BA-35105E32A13B}" type="datetimeFigureOut">
              <a:rPr lang="pl-PL"/>
              <a:pPr>
                <a:defRPr/>
              </a:pPr>
              <a:t>08.06.2021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5E1318-A6A5-4348-935E-088DA248F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886A68-3A24-437D-B173-F3B4F8CBB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207713-8B1B-487C-B1BC-CFBB5C7CB84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8006382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AD61C6-5D0C-4B6D-AAD2-74E54E25E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B0EE94-BA76-4DFD-AE4F-6F970274231D}" type="datetimeFigureOut">
              <a:rPr lang="pl-PL"/>
              <a:pPr>
                <a:defRPr/>
              </a:pPr>
              <a:t>08.06.2021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3A750B-2776-4D6F-B1E4-37D918859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4CED3A-4E37-44BB-9E10-B9E755306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1AF473-1C25-4842-94EE-19A8AA12455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713368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A7752A69-8219-439F-8717-A7FB557FA14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</a:t>
            </a:r>
            <a:endParaRPr lang="en-US" altLang="pl-PL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EC34575A-43F6-41F9-A8B4-E986127193C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style wzorca tekstu</a:t>
            </a:r>
          </a:p>
          <a:p>
            <a:pPr lvl="1"/>
            <a:r>
              <a:rPr lang="pl-PL" altLang="pl-PL"/>
              <a:t>Drugi poziom</a:t>
            </a:r>
          </a:p>
          <a:p>
            <a:pPr lvl="2"/>
            <a:r>
              <a:rPr lang="pl-PL" altLang="pl-PL"/>
              <a:t>Trzeci poziom</a:t>
            </a:r>
          </a:p>
          <a:p>
            <a:pPr lvl="3"/>
            <a:r>
              <a:rPr lang="pl-PL" altLang="pl-PL"/>
              <a:t>Czwarty poziom</a:t>
            </a:r>
          </a:p>
          <a:p>
            <a:pPr lvl="4"/>
            <a:r>
              <a:rPr lang="pl-PL" altLang="pl-PL"/>
              <a:t>Piąty poziom</a:t>
            </a:r>
            <a:endParaRPr lang="en-US" altLang="pl-P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D57D0C-D630-4002-A8C1-69AECC5582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70199AA-7122-4869-A72A-5CA2F337C5D0}" type="datetimeFigureOut">
              <a:rPr lang="pl-PL"/>
              <a:pPr>
                <a:defRPr/>
              </a:pPr>
              <a:t>08.06.2021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2EA7D1-5CDA-4B99-A180-C333B23139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EC909D-EBA5-4C03-B61A-B9B07AD0B4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ACC96ACA-B22B-4969-A239-34629814024A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9.jpeg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chart" Target="../charts/chart1.xml"/><Relationship Id="rId4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oleObject" Target="../embeddings/oleObject1.bin"/><Relationship Id="rId4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.jpeg"/><Relationship Id="rId4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oleObject" Target="../embeddings/oleObject3.bin"/><Relationship Id="rId4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oleObject" Target="../embeddings/oleObject4.bin"/><Relationship Id="rId4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7.jpe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1.jpeg"/><Relationship Id="rId9" Type="http://schemas.microsoft.com/office/2007/relationships/diagramDrawing" Target="../diagrams/drawing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5D41D57A-FAC1-4D49-94D5-7262229AF6A7}"/>
              </a:ext>
            </a:extLst>
          </p:cNvPr>
          <p:cNvSpPr txBox="1"/>
          <p:nvPr/>
        </p:nvSpPr>
        <p:spPr>
          <a:xfrm>
            <a:off x="436069" y="983556"/>
            <a:ext cx="113198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rgbClr val="005BA3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Konsultacje społeczne drugiej aktualizacji</a:t>
            </a:r>
          </a:p>
          <a:p>
            <a:pPr algn="ctr"/>
            <a:r>
              <a:rPr lang="pl-PL" sz="2400" b="1" dirty="0">
                <a:solidFill>
                  <a:srgbClr val="005BA3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Planów gospodarowania wodami – </a:t>
            </a:r>
            <a:r>
              <a:rPr lang="pl-PL" sz="2400" b="1" dirty="0" err="1">
                <a:solidFill>
                  <a:srgbClr val="005BA3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IIaPGW</a:t>
            </a:r>
            <a:endParaRPr lang="pl-PL" sz="2400" b="1" dirty="0">
              <a:solidFill>
                <a:srgbClr val="005BA3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3" name="Obraz 2" descr="Obraz zawierający tekst, przyroda, góry&#10;&#10;Opis wygenerowany automatycznie">
            <a:extLst>
              <a:ext uri="{FF2B5EF4-FFF2-40B4-BE49-F238E27FC236}">
                <a16:creationId xmlns:a16="http://schemas.microsoft.com/office/drawing/2014/main" id="{DC8F084A-AE67-4F2B-BD9C-1FA02593E9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7303" y="4076700"/>
            <a:ext cx="12192000" cy="2781300"/>
          </a:xfrm>
          <a:prstGeom prst="rect">
            <a:avLst/>
          </a:prstGeom>
        </p:spPr>
      </p:pic>
      <p:sp>
        <p:nvSpPr>
          <p:cNvPr id="6" name="Prostokąt 5">
            <a:extLst>
              <a:ext uri="{FF2B5EF4-FFF2-40B4-BE49-F238E27FC236}">
                <a16:creationId xmlns:a16="http://schemas.microsoft.com/office/drawing/2014/main" id="{BECAB1AD-848C-491A-9D6E-077643FDBBC1}"/>
              </a:ext>
            </a:extLst>
          </p:cNvPr>
          <p:cNvSpPr/>
          <p:nvPr/>
        </p:nvSpPr>
        <p:spPr>
          <a:xfrm>
            <a:off x="674914" y="3039217"/>
            <a:ext cx="108421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alt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Metodyka opracowania zestawów działań</a:t>
            </a:r>
          </a:p>
        </p:txBody>
      </p:sp>
    </p:spTree>
    <p:extLst>
      <p:ext uri="{BB962C8B-B14F-4D97-AF65-F5344CB8AC3E}">
        <p14:creationId xmlns:p14="http://schemas.microsoft.com/office/powerpoint/2010/main" val="17787863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Obraz 9">
            <a:extLst>
              <a:ext uri="{FF2B5EF4-FFF2-40B4-BE49-F238E27FC236}">
                <a16:creationId xmlns:a16="http://schemas.microsoft.com/office/drawing/2014/main" id="{50E8D639-5522-4B15-9D04-1DCD8A2289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Obraz 11">
            <a:extLst>
              <a:ext uri="{FF2B5EF4-FFF2-40B4-BE49-F238E27FC236}">
                <a16:creationId xmlns:a16="http://schemas.microsoft.com/office/drawing/2014/main" id="{730D208F-CC55-4BEC-88BF-F8311682FB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712B9BEA-2542-4A83-8E07-4389C431D443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5125" name="pole tekstowe 12">
            <a:extLst>
              <a:ext uri="{FF2B5EF4-FFF2-40B4-BE49-F238E27FC236}">
                <a16:creationId xmlns:a16="http://schemas.microsoft.com/office/drawing/2014/main" id="{883BDAEC-B335-4DE1-B3E0-217D89CFDF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1500188"/>
            <a:ext cx="113188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Metodyka opracowania ze</a:t>
            </a:r>
            <a:r>
              <a:rPr lang="fr-FR" altLang="pl-PL" sz="2400" b="1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staw</a:t>
            </a:r>
            <a: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ów</a:t>
            </a:r>
            <a:r>
              <a:rPr lang="fr-FR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fr-FR" altLang="pl-PL" sz="2400" b="1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działań</a:t>
            </a:r>
            <a:endParaRPr lang="pl-PL" altLang="pl-PL" sz="24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5126" name="pole tekstowe 4">
            <a:extLst>
              <a:ext uri="{FF2B5EF4-FFF2-40B4-BE49-F238E27FC236}">
                <a16:creationId xmlns:a16="http://schemas.microsoft.com/office/drawing/2014/main" id="{66A7B622-E797-4E98-AC28-B77A25F313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3497263"/>
            <a:ext cx="104790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600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Sylwia Horska-Schwarz – CDM Smith Sp. z o.o.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3BD5DC27-4C0A-4163-8931-9A04909680F9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28" name="Grupa 5">
            <a:extLst>
              <a:ext uri="{FF2B5EF4-FFF2-40B4-BE49-F238E27FC236}">
                <a16:creationId xmlns:a16="http://schemas.microsoft.com/office/drawing/2014/main" id="{630D2CEF-5585-464E-A404-D1DE581E7EBD}"/>
              </a:ext>
            </a:extLst>
          </p:cNvPr>
          <p:cNvGrpSpPr>
            <a:grpSpLocks/>
          </p:cNvGrpSpPr>
          <p:nvPr/>
        </p:nvGrpSpPr>
        <p:grpSpPr bwMode="auto">
          <a:xfrm>
            <a:off x="436563" y="4556125"/>
            <a:ext cx="1208087" cy="1208088"/>
            <a:chOff x="436562" y="4624863"/>
            <a:chExt cx="1207343" cy="1207343"/>
          </a:xfrm>
        </p:grpSpPr>
        <p:pic>
          <p:nvPicPr>
            <p:cNvPr id="5130" name="Obraz 9">
              <a:extLst>
                <a:ext uri="{FF2B5EF4-FFF2-40B4-BE49-F238E27FC236}">
                  <a16:creationId xmlns:a16="http://schemas.microsoft.com/office/drawing/2014/main" id="{DFCDE732-4F24-4378-B02C-D6364AE2A3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6562" y="4624863"/>
              <a:ext cx="1207343" cy="1207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31" name="Obraz 10">
              <a:extLst>
                <a:ext uri="{FF2B5EF4-FFF2-40B4-BE49-F238E27FC236}">
                  <a16:creationId xmlns:a16="http://schemas.microsoft.com/office/drawing/2014/main" id="{B967D04F-4688-4109-97A9-638818D193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781113" y="4662314"/>
              <a:ext cx="518240" cy="497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2" name="Obraz 11">
            <a:extLst>
              <a:ext uri="{FF2B5EF4-FFF2-40B4-BE49-F238E27FC236}">
                <a16:creationId xmlns:a16="http://schemas.microsoft.com/office/drawing/2014/main" id="{476183F4-D582-4EC4-BF2F-E148E3DDB1B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07520" y="3072667"/>
            <a:ext cx="3517496" cy="15263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Obraz 7">
            <a:extLst>
              <a:ext uri="{FF2B5EF4-FFF2-40B4-BE49-F238E27FC236}">
                <a16:creationId xmlns:a16="http://schemas.microsoft.com/office/drawing/2014/main" id="{FFB3D63C-2C4F-44FD-AF2E-5187D30319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Obraz 9">
            <a:extLst>
              <a:ext uri="{FF2B5EF4-FFF2-40B4-BE49-F238E27FC236}">
                <a16:creationId xmlns:a16="http://schemas.microsoft.com/office/drawing/2014/main" id="{474BA52D-E61B-4810-A886-41FD0D9C05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5A84A78E-2911-49A3-B6A0-FA61D06912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92333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podstawowych i uzupełniających dla wszystkich jednolitych części wód powierzchniowych i jednolitych części wód podziemnych z uwzględnieniem sposobów osiągania ustanawianych celów środowiskowych – założenia metodyczne</a:t>
            </a:r>
          </a:p>
        </p:txBody>
      </p:sp>
      <p:sp>
        <p:nvSpPr>
          <p:cNvPr id="5125" name="Text Box 34">
            <a:extLst>
              <a:ext uri="{FF2B5EF4-FFF2-40B4-BE49-F238E27FC236}">
                <a16:creationId xmlns:a16="http://schemas.microsoft.com/office/drawing/2014/main" id="{E44BBAA4-AC10-4CDD-BCDF-C9BCC7097C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2051050"/>
            <a:ext cx="7721600" cy="2908489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defTabSz="914400" eaLnBrk="1" hangingPunct="1"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Każdy zestaw działań zawiera </a:t>
            </a: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„podstawowe”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określone w art. 11 ust. 3 Ramowej Dyrektywy Wodnej, oraz, jeśli to uzasadnione,</a:t>
            </a:r>
            <a:r>
              <a:rPr lang="pl-PL" altLang="pl-PL" sz="13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„uzupełniające”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, przyjęte w celu osiągnięcia przez jcw celów środowiskowych. </a:t>
            </a:r>
          </a:p>
          <a:p>
            <a:pPr algn="just" defTabSz="914400" eaLnBrk="1" hangingPunct="1">
              <a:defRPr/>
            </a:pPr>
            <a:endParaRPr lang="pl-PL" alt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defTabSz="914400" eaLnBrk="1" hangingPunct="1"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podstawowe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określane są mianem wymogów minimalnych. Obejmują one zarówno wszystkie działania wymagane dla wdrożenia prawodawstwa UE dotyczącego ochrony wód wychodzącego poza zakres RDW, jak i działania niezbędne do realizacji celów wskazanych w samej RDW (art. 4; art. 7; art. 9; art. 10), w tym precyzyjnie określone w art. 11 ust. 3. obowiązki i zakazy, które należy implementować do prawodawstwa krajowego. </a:t>
            </a:r>
          </a:p>
          <a:p>
            <a:pPr algn="just" defTabSz="914400" eaLnBrk="1" hangingPunct="1">
              <a:defRPr/>
            </a:pPr>
            <a:endParaRPr lang="pl-PL" alt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defTabSz="914400" eaLnBrk="1" hangingPunct="1"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uzupełniające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mają charakter otwarty – ich zadaniem jest wsparcie działań podstawowych w realizacji celów zasadniczych z art. 4 RDW, ustala się je dla jcw zagrożonych nieosiągnięciem ustalonych dla nich celów środowiskowych w zależności od ustalenia przyczyn zagrożenia. </a:t>
            </a:r>
          </a:p>
          <a:p>
            <a:pPr algn="just" defTabSz="914400" eaLnBrk="1" hangingPunct="1">
              <a:defRPr/>
            </a:pPr>
            <a:endParaRPr lang="pl-PL" altLang="pl-PL" sz="14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7174" name="Picture 35">
            <a:extLst>
              <a:ext uri="{FF2B5EF4-FFF2-40B4-BE49-F238E27FC236}">
                <a16:creationId xmlns:a16="http://schemas.microsoft.com/office/drawing/2014/main" id="{C83DAF43-F93F-4260-B0ED-A6F15ABB70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9300" y="2051050"/>
            <a:ext cx="3302000" cy="247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Obraz 7">
            <a:extLst>
              <a:ext uri="{FF2B5EF4-FFF2-40B4-BE49-F238E27FC236}">
                <a16:creationId xmlns:a16="http://schemas.microsoft.com/office/drawing/2014/main" id="{8B913CD4-A7DE-4A78-9D30-A914499A03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99188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Obraz 9">
            <a:extLst>
              <a:ext uri="{FF2B5EF4-FFF2-40B4-BE49-F238E27FC236}">
                <a16:creationId xmlns:a16="http://schemas.microsoft.com/office/drawing/2014/main" id="{FE23E77E-CA0C-4F7D-8FDF-D8A79E104D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0" name="Text Box 5">
            <a:extLst>
              <a:ext uri="{FF2B5EF4-FFF2-40B4-BE49-F238E27FC236}">
                <a16:creationId xmlns:a16="http://schemas.microsoft.com/office/drawing/2014/main" id="{9B25A3E3-0526-4680-9908-214B2B03DE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3400" y="2266950"/>
            <a:ext cx="94980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l-PL" altLang="pl-PL" sz="160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7173" name="Text Box 7">
            <a:extLst>
              <a:ext uri="{FF2B5EF4-FFF2-40B4-BE49-F238E27FC236}">
                <a16:creationId xmlns:a16="http://schemas.microsoft.com/office/drawing/2014/main" id="{765B810D-80C2-4351-B92C-561F6DB489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588" y="1846263"/>
            <a:ext cx="8788400" cy="4816475"/>
          </a:xfrm>
          <a:prstGeom prst="rect">
            <a:avLst/>
          </a:prstGeom>
          <a:noFill/>
          <a:ln>
            <a:noFill/>
          </a:ln>
          <a:effectLst/>
        </p:spPr>
        <p:txBody>
          <a:bodyPr lIns="91440" tIns="45720" rIns="91440" bIns="45720" anchor="t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W celu identyfikacji działań:</a:t>
            </a:r>
          </a:p>
          <a:p>
            <a:pPr marL="541020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400000"/>
              <a:buNone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dokonano przeglądu wszystkich działań podstawowych i uzupełniających przewidzianych do realizacji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/>
                <a:ea typeface="Roboto"/>
                <a:cs typeface="Arial"/>
              </a:rPr>
              <a:t>w okresie 2016-2021 (aPGW) wraz z analizą zasadności prolongacji tych działań w cyklu 2022-2027 </a:t>
            </a:r>
            <a:endParaRPr lang="pl-PL" alt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541020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400000"/>
              <a:buFont typeface="Arial" panose="020B0604020202020204" pitchFamily="34" charset="0"/>
              <a:buNone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dokonano przeglądu dokumentów planistycznych oraz strategicznych (w tym projektów dokumentów między innymi aPZRP, PPSS etc.) celem identyfikacji działań naprawczych i restytucyjnych służących poprawie stanu wód jcwp oraz dokonano weryfikacji działań w nich zawartych pod kątem możliwości redukcji presji oraz zgodności z celami RDW</a:t>
            </a:r>
          </a:p>
          <a:p>
            <a:pPr marL="541020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400000"/>
              <a:buFont typeface="Arial" panose="020B0604020202020204" pitchFamily="34" charset="0"/>
              <a:buNone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dokonano szczegółowej analizy obowiązujących aktów prawnych tworząc katalog działań krajowych</a:t>
            </a:r>
          </a:p>
          <a:p>
            <a:pPr marL="541020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400000"/>
              <a:buNone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dokonano analizy presji znaczących, w tym oddziaływań skumulowanych i ich wpływu na cele środowiskowe wyznaczone w opracowaniu </a:t>
            </a:r>
            <a:r>
              <a:rPr lang="pl-PL" altLang="pl-PL" sz="1300" i="1" dirty="0">
                <a:latin typeface="Roboto"/>
                <a:ea typeface="Roboto"/>
                <a:cs typeface="Arial"/>
              </a:rPr>
              <a:t>Ustalenie celów środowiskowych (…) </a:t>
            </a:r>
            <a:endParaRPr lang="pl-PL" altLang="pl-PL" sz="1300" i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541020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400000"/>
              <a:buFont typeface="Arial" panose="020B0604020202020204" pitchFamily="34" charset="0"/>
              <a:buNone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uwzględniono:</a:t>
            </a:r>
          </a:p>
          <a:p>
            <a:pPr marL="712470" indent="-171450" algn="just" defTabSz="914400" eaLnBrk="1" hangingPunct="1">
              <a:lnSpc>
                <a:spcPct val="100000"/>
              </a:lnSpc>
              <a:spcBef>
                <a:spcPct val="0"/>
              </a:spcBef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ocenę ryzyka nieosiągnięcia celów środowiskowych jcw ustalonych dla jcwp i jcwpd (wyniki projektów: </a:t>
            </a:r>
            <a:r>
              <a:rPr lang="pl-PL" altLang="pl-PL" sz="1300" i="1" dirty="0">
                <a:latin typeface="Roboto"/>
                <a:ea typeface="Roboto"/>
                <a:cs typeface="Arial"/>
              </a:rPr>
              <a:t>Analiza znaczących oddziaływań - jcwp (…)</a:t>
            </a:r>
            <a:r>
              <a:rPr lang="pl-PL" altLang="pl-PL" sz="1300" dirty="0">
                <a:latin typeface="Roboto"/>
                <a:ea typeface="Roboto"/>
                <a:cs typeface="Arial"/>
              </a:rPr>
              <a:t> oraz </a:t>
            </a:r>
            <a:r>
              <a:rPr lang="pl-PL" altLang="pl-PL" sz="1300" i="1" dirty="0">
                <a:latin typeface="Roboto"/>
                <a:ea typeface="Roboto"/>
                <a:cs typeface="Arial"/>
              </a:rPr>
              <a:t>Dalsza charakterystyka wód podziemnych (…)</a:t>
            </a:r>
            <a:r>
              <a:rPr lang="pl-PL" altLang="pl-PL" sz="1300" dirty="0">
                <a:latin typeface="Roboto"/>
                <a:ea typeface="Roboto"/>
                <a:cs typeface="Arial"/>
              </a:rPr>
              <a:t> przy uwzględnieniu oceny stanu wód za rok 2019);</a:t>
            </a:r>
            <a:endParaRPr lang="pl-PL" altLang="pl-PL" sz="1300" i="1" dirty="0">
              <a:latin typeface="Roboto"/>
              <a:ea typeface="Roboto"/>
              <a:cs typeface="Arial"/>
            </a:endParaRPr>
          </a:p>
          <a:p>
            <a:pPr marL="712470" indent="-171450" algn="just" defTabSz="914400" eaLnBrk="1" hangingPunct="1">
              <a:lnSpc>
                <a:spcPct val="100000"/>
              </a:lnSpc>
              <a:spcBef>
                <a:spcPct val="0"/>
              </a:spcBef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wymagania dla obszarów przyrodniczych; </a:t>
            </a:r>
            <a:endParaRPr lang="pl-PL" alt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712470" indent="-171450" algn="just" defTabSz="914400" eaLnBrk="1" hangingPunct="1">
              <a:lnSpc>
                <a:spcPct val="100000"/>
              </a:lnSpc>
              <a:spcBef>
                <a:spcPct val="0"/>
              </a:spcBef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wyniki monitoringu wód z 2019 r;</a:t>
            </a:r>
          </a:p>
          <a:p>
            <a:pPr marL="712470" indent="-171450" algn="just" defTabSz="914400" eaLnBrk="1" hangingPunct="1">
              <a:lnSpc>
                <a:spcPct val="100000"/>
              </a:lnSpc>
              <a:spcBef>
                <a:spcPct val="0"/>
              </a:spcBef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wyniki ankietyzacji.</a:t>
            </a: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Char char="-"/>
              <a:defRPr/>
            </a:pPr>
            <a:endParaRPr lang="pl-PL" altLang="pl-PL" sz="1200" b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2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200"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9222" name="Picture 8">
            <a:extLst>
              <a:ext uri="{FF2B5EF4-FFF2-40B4-BE49-F238E27FC236}">
                <a16:creationId xmlns:a16="http://schemas.microsoft.com/office/drawing/2014/main" id="{8A9EB358-07A4-4025-AE85-33DE2E29FE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9575" y="2176463"/>
            <a:ext cx="2257425" cy="300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 Box 7">
            <a:extLst>
              <a:ext uri="{FF2B5EF4-FFF2-40B4-BE49-F238E27FC236}">
                <a16:creationId xmlns:a16="http://schemas.microsoft.com/office/drawing/2014/main" id="{AA887FD1-49B9-45F1-AEA7-3686B5AF92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313" y="609600"/>
            <a:ext cx="11342687" cy="1169988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4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Zestawy działań dla jcw zostały opracowane w ramach analizy dostępnych materiałów oraz uzupełnione o dane pozyskane w procesie ankietyzacji. Podstawą zestawu działań dla jcw były działania ukierunkowane na ochronę, poprawę stanu wód i sprzyjające osiąganiu celów środowiskowych jcwp/jcwpd oraz obszarów chronionych. Działania uzupełniające wskazane zostały na podstawie oceny ryzyka nieosiągnięcia celów środowiskowych ustalonych dla jcwp i jcwpd.</a:t>
            </a:r>
            <a:endParaRPr lang="pl-PL" altLang="pl-PL" sz="12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" name="Strzałka: w prawo 1">
            <a:extLst>
              <a:ext uri="{FF2B5EF4-FFF2-40B4-BE49-F238E27FC236}">
                <a16:creationId xmlns:a16="http://schemas.microsoft.com/office/drawing/2014/main" id="{132B72DD-258B-4CF4-90DC-6620D08FBD83}"/>
              </a:ext>
            </a:extLst>
          </p:cNvPr>
          <p:cNvSpPr/>
          <p:nvPr/>
        </p:nvSpPr>
        <p:spPr>
          <a:xfrm>
            <a:off x="379413" y="2176463"/>
            <a:ext cx="365125" cy="182562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>
              <a:ln>
                <a:solidFill>
                  <a:schemeClr val="accent1">
                    <a:lumMod val="75000"/>
                  </a:schemeClr>
                </a:solidFill>
              </a:ln>
              <a:solidFill>
                <a:srgbClr val="003399"/>
              </a:solidFill>
            </a:endParaRPr>
          </a:p>
        </p:txBody>
      </p:sp>
      <p:sp>
        <p:nvSpPr>
          <p:cNvPr id="14" name="Strzałka: w prawo 13">
            <a:extLst>
              <a:ext uri="{FF2B5EF4-FFF2-40B4-BE49-F238E27FC236}">
                <a16:creationId xmlns:a16="http://schemas.microsoft.com/office/drawing/2014/main" id="{6A7390DF-884F-4BB2-8818-73394B2F2EE8}"/>
              </a:ext>
            </a:extLst>
          </p:cNvPr>
          <p:cNvSpPr/>
          <p:nvPr/>
        </p:nvSpPr>
        <p:spPr>
          <a:xfrm>
            <a:off x="379413" y="2719388"/>
            <a:ext cx="365125" cy="182562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>
              <a:ln>
                <a:solidFill>
                  <a:schemeClr val="accent1">
                    <a:lumMod val="75000"/>
                  </a:schemeClr>
                </a:solidFill>
              </a:ln>
              <a:solidFill>
                <a:srgbClr val="003399"/>
              </a:solidFill>
            </a:endParaRPr>
          </a:p>
        </p:txBody>
      </p:sp>
      <p:sp>
        <p:nvSpPr>
          <p:cNvPr id="15" name="Strzałka: w prawo 14">
            <a:extLst>
              <a:ext uri="{FF2B5EF4-FFF2-40B4-BE49-F238E27FC236}">
                <a16:creationId xmlns:a16="http://schemas.microsoft.com/office/drawing/2014/main" id="{7951D62D-FE6B-4F66-A53D-1F064AC8FB2B}"/>
              </a:ext>
            </a:extLst>
          </p:cNvPr>
          <p:cNvSpPr/>
          <p:nvPr/>
        </p:nvSpPr>
        <p:spPr>
          <a:xfrm>
            <a:off x="379413" y="3681413"/>
            <a:ext cx="365125" cy="184150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>
              <a:ln>
                <a:solidFill>
                  <a:schemeClr val="accent1">
                    <a:lumMod val="75000"/>
                  </a:schemeClr>
                </a:solidFill>
              </a:ln>
              <a:solidFill>
                <a:srgbClr val="003399"/>
              </a:solidFill>
            </a:endParaRPr>
          </a:p>
        </p:txBody>
      </p:sp>
      <p:sp>
        <p:nvSpPr>
          <p:cNvPr id="16" name="Strzałka: w prawo 15">
            <a:extLst>
              <a:ext uri="{FF2B5EF4-FFF2-40B4-BE49-F238E27FC236}">
                <a16:creationId xmlns:a16="http://schemas.microsoft.com/office/drawing/2014/main" id="{0AECD7E9-B6E3-45CE-99B8-E8B23683C18B}"/>
              </a:ext>
            </a:extLst>
          </p:cNvPr>
          <p:cNvSpPr/>
          <p:nvPr/>
        </p:nvSpPr>
        <p:spPr>
          <a:xfrm>
            <a:off x="379413" y="4024313"/>
            <a:ext cx="365125" cy="182562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>
              <a:ln>
                <a:solidFill>
                  <a:schemeClr val="accent1">
                    <a:lumMod val="75000"/>
                  </a:schemeClr>
                </a:solidFill>
              </a:ln>
              <a:solidFill>
                <a:srgbClr val="003399"/>
              </a:solidFill>
            </a:endParaRPr>
          </a:p>
        </p:txBody>
      </p:sp>
      <p:sp>
        <p:nvSpPr>
          <p:cNvPr id="17" name="Strzałka: w prawo 16">
            <a:extLst>
              <a:ext uri="{FF2B5EF4-FFF2-40B4-BE49-F238E27FC236}">
                <a16:creationId xmlns:a16="http://schemas.microsoft.com/office/drawing/2014/main" id="{F8A4E49D-BD25-4B4D-9A09-A95B9BA7EB6D}"/>
              </a:ext>
            </a:extLst>
          </p:cNvPr>
          <p:cNvSpPr/>
          <p:nvPr/>
        </p:nvSpPr>
        <p:spPr>
          <a:xfrm>
            <a:off x="379413" y="4562475"/>
            <a:ext cx="365125" cy="182563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>
              <a:ln>
                <a:solidFill>
                  <a:schemeClr val="accent1">
                    <a:lumMod val="75000"/>
                  </a:schemeClr>
                </a:solidFill>
              </a:ln>
              <a:solidFill>
                <a:srgbClr val="003399"/>
              </a:solidFill>
            </a:endParaRPr>
          </a:p>
        </p:txBody>
      </p:sp>
      <p:pic>
        <p:nvPicPr>
          <p:cNvPr id="9229" name="Obraz 17">
            <a:extLst>
              <a:ext uri="{FF2B5EF4-FFF2-40B4-BE49-F238E27FC236}">
                <a16:creationId xmlns:a16="http://schemas.microsoft.com/office/drawing/2014/main" id="{E8F998DC-C3FC-4051-B118-38E21EDD69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1875" y="5441950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Obraz 7">
            <a:extLst>
              <a:ext uri="{FF2B5EF4-FFF2-40B4-BE49-F238E27FC236}">
                <a16:creationId xmlns:a16="http://schemas.microsoft.com/office/drawing/2014/main" id="{603F7A87-0535-4AAE-8880-8D6420CB17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8" r="5026"/>
          <a:stretch>
            <a:fillRect/>
          </a:stretch>
        </p:blipFill>
        <p:spPr bwMode="auto">
          <a:xfrm>
            <a:off x="5100638" y="614363"/>
            <a:ext cx="6927850" cy="530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Obraz 7">
            <a:extLst>
              <a:ext uri="{FF2B5EF4-FFF2-40B4-BE49-F238E27FC236}">
                <a16:creationId xmlns:a16="http://schemas.microsoft.com/office/drawing/2014/main" id="{A4A98CD1-55FB-44C8-83D2-B860B18731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Obraz 9">
            <a:extLst>
              <a:ext uri="{FF2B5EF4-FFF2-40B4-BE49-F238E27FC236}">
                <a16:creationId xmlns:a16="http://schemas.microsoft.com/office/drawing/2014/main" id="{B9C1660D-D7FF-44E9-ACB2-E2017E3028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247FF3A6-6BA6-4415-BC8B-2E7EFEBDF8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Katalogi działań</a:t>
            </a:r>
          </a:p>
        </p:txBody>
      </p:sp>
      <p:sp>
        <p:nvSpPr>
          <p:cNvPr id="5125" name="Text Box 34">
            <a:extLst>
              <a:ext uri="{FF2B5EF4-FFF2-40B4-BE49-F238E27FC236}">
                <a16:creationId xmlns:a16="http://schemas.microsoft.com/office/drawing/2014/main" id="{276A9EE0-86AD-4CFD-8486-8F35358BD3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2051050"/>
            <a:ext cx="6461125" cy="1892826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defTabSz="914400" eaLnBrk="1" hangingPunct="1"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podstawowe łącznie z działaniami uzupełniającymi stanowią podstawę budowy zestawów działań dla poszczególnych jcw.</a:t>
            </a:r>
          </a:p>
          <a:p>
            <a:pPr algn="just" defTabSz="914400" eaLnBrk="1" hangingPunct="1">
              <a:defRPr/>
            </a:pPr>
            <a:endParaRPr lang="pl-PL" altLang="pl-PL" sz="1300" b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defTabSz="914400" eaLnBrk="1" hangingPunct="1">
              <a:defRPr/>
            </a:pPr>
            <a:endParaRPr lang="pl-PL" altLang="pl-PL" sz="1300" b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defTabSz="914400" eaLnBrk="1" hangingPunct="1"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Zestaw działań składa się z działań wskazanych na poziomie krajowym (ogólnokrajowy zakres realizacji działań zawartych w katalogu krajowym) oraz działań podstawowych i uzupełniających przypisanych do konkretnych jcw zagrożonych i niezagrożonych (działania zawarte zostały w katalogu działań  jcw, uwzględniają cele środowiskowe dla obszarów chronionych).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Katalog działań krajowych</a:t>
            </a:r>
          </a:p>
        </p:txBody>
      </p:sp>
      <p:sp>
        <p:nvSpPr>
          <p:cNvPr id="8" name="Text Box 8">
            <a:extLst>
              <a:ext uri="{FF2B5EF4-FFF2-40B4-BE49-F238E27FC236}">
                <a16:creationId xmlns:a16="http://schemas.microsoft.com/office/drawing/2014/main" id="{227187DF-4D09-4E01-A68F-4867101279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1581150"/>
            <a:ext cx="4010025" cy="209232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Katalog działań krajowych</a:t>
            </a:r>
            <a:r>
              <a:rPr lang="pl-PL" altLang="pl-PL" sz="13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stanowi zbiór możliwych do zrealizowania działań na poziomie krajowym, ukierunkowanych na osiągnięcie celów środowiskowych. </a:t>
            </a: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 znalazły się zarówno działania techniczne, jak i szereg działań wspomagających (nietechnicznych), bez których osiągnięcie celów środowiskowych byłoby niemożliwe. Katalog stanowią działania nowe, jak i prolongowane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z poprzedniego cyklu planistycznego (2016-2021).</a:t>
            </a:r>
          </a:p>
        </p:txBody>
      </p:sp>
      <p:sp>
        <p:nvSpPr>
          <p:cNvPr id="9" name="Text Box 12">
            <a:extLst>
              <a:ext uri="{FF2B5EF4-FFF2-40B4-BE49-F238E27FC236}">
                <a16:creationId xmlns:a16="http://schemas.microsoft.com/office/drawing/2014/main" id="{2DD17E3F-CAB8-4F51-A5A2-3771DE7EA9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3821113"/>
            <a:ext cx="3890962" cy="209232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W ramach 11 kategorii wskazano 169 działań krajowych:</a:t>
            </a:r>
          </a:p>
          <a:p>
            <a:pPr marL="285750" indent="-285750" algn="just" defTabSz="914400"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pl-PL" altLang="pl-PL" sz="13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112 </a:t>
            </a:r>
            <a:r>
              <a:rPr lang="pl-PL" altLang="pl-PL" sz="13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działań (66,27%) stanowi działania podstawowe</a:t>
            </a:r>
          </a:p>
          <a:p>
            <a:pPr marL="285750" indent="-285750" algn="just" defTabSz="914400"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pl-PL" altLang="pl-PL" sz="13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57 </a:t>
            </a:r>
            <a:r>
              <a:rPr lang="pl-PL" altLang="pl-PL" sz="13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działań (33,73%) to działania uzupełniające</a:t>
            </a:r>
          </a:p>
          <a:p>
            <a:pPr marL="285750" indent="-285750" algn="just" defTabSz="914400"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pl-PL" altLang="pl-PL" sz="13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97 </a:t>
            </a:r>
            <a:r>
              <a:rPr lang="pl-PL" altLang="pl-PL" sz="13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działań (57,40%) to działania kontynuowane</a:t>
            </a:r>
          </a:p>
          <a:p>
            <a:pPr marL="285750" indent="-285750" algn="just" defTabSz="914400"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pl-PL" altLang="pl-PL" sz="13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72 </a:t>
            </a:r>
            <a:r>
              <a:rPr lang="pl-PL" altLang="pl-PL" sz="13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działań to działania nowe (42,60%)</a:t>
            </a:r>
          </a:p>
          <a:p>
            <a:pPr marL="285750" indent="-285750" algn="just" defTabSz="914400"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pl-PL" altLang="pl-PL" sz="13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92,9% </a:t>
            </a:r>
            <a:r>
              <a:rPr lang="pl-PL" altLang="pl-PL" sz="13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działań krajowych stanowią działania ciągłe.</a:t>
            </a:r>
          </a:p>
        </p:txBody>
      </p:sp>
      <p:sp>
        <p:nvSpPr>
          <p:cNvPr id="10" name="Text Box 11">
            <a:extLst>
              <a:ext uri="{FF2B5EF4-FFF2-40B4-BE49-F238E27FC236}">
                <a16:creationId xmlns:a16="http://schemas.microsoft.com/office/drawing/2014/main" id="{A7139A7D-997E-4832-BCE4-430032C9B6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8638" y="885508"/>
            <a:ext cx="7609522" cy="49244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sz="1300" b="1" dirty="0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Udział procentowy działań poszczególnych kategorii w katalogu działań na poziomie krajowym IIaPGW</a:t>
            </a:r>
            <a:endParaRPr lang="pl-PL" altLang="pl-PL" sz="1300" b="1" dirty="0">
              <a:solidFill>
                <a:schemeClr val="accent4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aphicFrame>
        <p:nvGraphicFramePr>
          <p:cNvPr id="11" name="Wykres 10">
            <a:extLst>
              <a:ext uri="{FF2B5EF4-FFF2-40B4-BE49-F238E27FC236}">
                <a16:creationId xmlns:a16="http://schemas.microsoft.com/office/drawing/2014/main" id="{1DAD454D-A5F1-4CE6-9729-F713DBC1B32F}"/>
              </a:ext>
            </a:extLst>
          </p:cNvPr>
          <p:cNvGraphicFramePr/>
          <p:nvPr/>
        </p:nvGraphicFramePr>
        <p:xfrm>
          <a:off x="4338639" y="1419225"/>
          <a:ext cx="7609521" cy="4305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13321" name="Obraz 11">
            <a:extLst>
              <a:ext uri="{FF2B5EF4-FFF2-40B4-BE49-F238E27FC236}">
                <a16:creationId xmlns:a16="http://schemas.microsoft.com/office/drawing/2014/main" id="{FFB450AA-FEB1-4805-B194-BAAAD86F59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5497513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Obraz 7">
            <a:extLst>
              <a:ext uri="{FF2B5EF4-FFF2-40B4-BE49-F238E27FC236}">
                <a16:creationId xmlns:a16="http://schemas.microsoft.com/office/drawing/2014/main" id="{34D5A3FB-D9B4-4BBC-A1C2-E25E186F01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Obraz 9">
            <a:extLst>
              <a:ext uri="{FF2B5EF4-FFF2-40B4-BE49-F238E27FC236}">
                <a16:creationId xmlns:a16="http://schemas.microsoft.com/office/drawing/2014/main" id="{BAB2B1B2-48DE-4C1F-A08C-759AE4C80C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Text Box 5">
            <a:extLst>
              <a:ext uri="{FF2B5EF4-FFF2-40B4-BE49-F238E27FC236}">
                <a16:creationId xmlns:a16="http://schemas.microsoft.com/office/drawing/2014/main" id="{044745B8-12BA-4957-8801-C8622D1072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3400" y="2266950"/>
            <a:ext cx="94980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l-PL" altLang="pl-PL" sz="160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15365" name="Text Box 8">
            <a:extLst>
              <a:ext uri="{FF2B5EF4-FFF2-40B4-BE49-F238E27FC236}">
                <a16:creationId xmlns:a16="http://schemas.microsoft.com/office/drawing/2014/main" id="{F919C09A-CC47-49CA-A04A-A3F2B8B407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6675" y="5776913"/>
            <a:ext cx="22955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endParaRPr lang="pl-PL" altLang="pl-PL" sz="1800">
              <a:latin typeface="Arial" panose="020B0604020202020204" pitchFamily="34" charset="0"/>
            </a:endParaRPr>
          </a:p>
        </p:txBody>
      </p:sp>
      <p:sp>
        <p:nvSpPr>
          <p:cNvPr id="13319" name="Rectangle 12">
            <a:extLst>
              <a:ext uri="{FF2B5EF4-FFF2-40B4-BE49-F238E27FC236}">
                <a16:creationId xmlns:a16="http://schemas.microsoft.com/office/drawing/2014/main" id="{77B4AC03-CABB-4B00-8E8D-C8A57486A6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1463" y="1684338"/>
            <a:ext cx="5153025" cy="3492500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>
                <a:latin typeface="Roboto" panose="02000000000000000000" pitchFamily="2" charset="0"/>
                <a:ea typeface="Roboto" panose="02000000000000000000" pitchFamily="2" charset="0"/>
              </a:rPr>
              <a:t>Dla poszczególnych kategorii wód (jcwp RW, jcwp </a:t>
            </a:r>
            <a:r>
              <a:rPr lang="pl-PL" altLang="pl-PL" sz="1300" err="1">
                <a:latin typeface="Roboto" panose="02000000000000000000" pitchFamily="2" charset="0"/>
                <a:ea typeface="Roboto" panose="02000000000000000000" pitchFamily="2" charset="0"/>
              </a:rPr>
              <a:t>RWr</a:t>
            </a:r>
            <a:r>
              <a:rPr lang="pl-PL" altLang="pl-PL" sz="1300">
                <a:latin typeface="Roboto" panose="02000000000000000000" pitchFamily="2" charset="0"/>
                <a:ea typeface="Roboto" panose="02000000000000000000" pitchFamily="2" charset="0"/>
              </a:rPr>
              <a:t>, jcwp LW, jcwp TW i CW, jcwpd) zostały przygotowane odrębne katalogi działań, uwzględniające specyfikę danej kategorii wód.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30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Katalogi dla wszystkich typów wód zbudowane zostały na bazie działań zebranych w grupy zdolnych do eliminacji lub przynajmniej zminimalizowania presji istotnych</a:t>
            </a:r>
            <a:r>
              <a:rPr lang="pl-PL" altLang="pl-PL" sz="130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altLang="pl-PL" sz="1300">
                <a:latin typeface="Roboto" panose="02000000000000000000" pitchFamily="2" charset="0"/>
                <a:ea typeface="Roboto" panose="02000000000000000000" pitchFamily="2" charset="0"/>
              </a:rPr>
              <a:t>wskazanych w opracowaniu </a:t>
            </a:r>
            <a:r>
              <a:rPr lang="pl-PL" altLang="pl-PL" sz="1300" i="1">
                <a:latin typeface="Roboto" panose="02000000000000000000" pitchFamily="2" charset="0"/>
                <a:ea typeface="Roboto" panose="02000000000000000000" pitchFamily="2" charset="0"/>
              </a:rPr>
              <a:t>Analiza presji znaczących (…)</a:t>
            </a:r>
            <a:r>
              <a:rPr lang="pl-PL" altLang="pl-PL" sz="1300">
                <a:latin typeface="Roboto" panose="02000000000000000000" pitchFamily="2" charset="0"/>
                <a:ea typeface="Roboto" panose="02000000000000000000" pitchFamily="2" charset="0"/>
              </a:rPr>
              <a:t>, bądź - w przypadku obszarów przeznaczonych do ochrony siedlisk lub gatunków, o których mowa w przepisach ustawy o ochronie przyrody, dla których utrzymanie lub poprawa stanu wód jest ważnym czynnikiem w ich ochronie - bezpośrednio nakierowanych na realizację celów środowiskowych. 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30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 katalogach zastosowano kodowanie działań odwołujące się bezpośrednio do głównej presji na jaką dane działanie wpływa (jedno działanie może wpływać na eliminację lub redukcję więcej niż jednej presji znaczącej). </a:t>
            </a:r>
          </a:p>
        </p:txBody>
      </p:sp>
      <p:graphicFrame>
        <p:nvGraphicFramePr>
          <p:cNvPr id="46188" name="Group 108">
            <a:extLst>
              <a:ext uri="{FF2B5EF4-FFF2-40B4-BE49-F238E27FC236}">
                <a16:creationId xmlns:a16="http://schemas.microsoft.com/office/drawing/2014/main" id="{7D61ADCB-A8B6-44E9-9D6E-9394675668A6}"/>
              </a:ext>
            </a:extLst>
          </p:cNvPr>
          <p:cNvGraphicFramePr>
            <a:graphicFrameLocks noGrp="1"/>
          </p:cNvGraphicFramePr>
          <p:nvPr/>
        </p:nvGraphicFramePr>
        <p:xfrm>
          <a:off x="5916613" y="1585913"/>
          <a:ext cx="5783262" cy="1981771"/>
        </p:xfrm>
        <a:graphic>
          <a:graphicData uri="http://schemas.openxmlformats.org/drawingml/2006/table">
            <a:tbl>
              <a:tblPr/>
              <a:tblGrid>
                <a:gridCol w="1797050">
                  <a:extLst>
                    <a:ext uri="{9D8B030D-6E8A-4147-A177-3AD203B41FA5}">
                      <a16:colId xmlns:a16="http://schemas.microsoft.com/office/drawing/2014/main" val="3558460989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247296828"/>
                    </a:ext>
                  </a:extLst>
                </a:gridCol>
                <a:gridCol w="1357312">
                  <a:extLst>
                    <a:ext uri="{9D8B030D-6E8A-4147-A177-3AD203B41FA5}">
                      <a16:colId xmlns:a16="http://schemas.microsoft.com/office/drawing/2014/main" val="2105758016"/>
                    </a:ext>
                  </a:extLst>
                </a:gridCol>
              </a:tblGrid>
              <a:tr h="39528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Kod IIaPGW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Objaśnienie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Przykład kodu IIaPGW dla jcwp RW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7147121"/>
                  </a:ext>
                </a:extLst>
              </a:tr>
              <a:tr h="2889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 + 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C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skumulowane wód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RWC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8687512"/>
                  </a:ext>
                </a:extLst>
              </a:tr>
              <a:tr h="2889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 + 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i fizykochemiczne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RWP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5542312"/>
                  </a:ext>
                </a:extLst>
              </a:tr>
              <a:tr h="2889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 + 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H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hydrologiczne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RWH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7699846"/>
                  </a:ext>
                </a:extLst>
              </a:tr>
              <a:tr h="3968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 + 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HM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hydromorfologiczne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RWHM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1791607"/>
                  </a:ext>
                </a:extLst>
              </a:tr>
            </a:tbl>
          </a:graphicData>
        </a:graphic>
      </p:graphicFrame>
      <p:sp>
        <p:nvSpPr>
          <p:cNvPr id="13346" name="Text Box 109">
            <a:extLst>
              <a:ext uri="{FF2B5EF4-FFF2-40B4-BE49-F238E27FC236}">
                <a16:creationId xmlns:a16="http://schemas.microsoft.com/office/drawing/2014/main" id="{92DE30B2-BFD6-41F2-8862-EA25084DB1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43700" y="1177925"/>
            <a:ext cx="4184650" cy="29210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Kodowanie działań w katalogu jcw powierzchniowych</a:t>
            </a:r>
          </a:p>
        </p:txBody>
      </p:sp>
      <p:graphicFrame>
        <p:nvGraphicFramePr>
          <p:cNvPr id="46304" name="Group 224">
            <a:extLst>
              <a:ext uri="{FF2B5EF4-FFF2-40B4-BE49-F238E27FC236}">
                <a16:creationId xmlns:a16="http://schemas.microsoft.com/office/drawing/2014/main" id="{08BD7992-582E-409E-B14C-10CD897FED8E}"/>
              </a:ext>
            </a:extLst>
          </p:cNvPr>
          <p:cNvGraphicFramePr>
            <a:graphicFrameLocks noGrp="1"/>
          </p:cNvGraphicFramePr>
          <p:nvPr/>
        </p:nvGraphicFramePr>
        <p:xfrm>
          <a:off x="5897563" y="3890963"/>
          <a:ext cx="5783262" cy="2270688"/>
        </p:xfrm>
        <a:graphic>
          <a:graphicData uri="http://schemas.openxmlformats.org/drawingml/2006/table">
            <a:tbl>
              <a:tblPr/>
              <a:tblGrid>
                <a:gridCol w="1804987">
                  <a:extLst>
                    <a:ext uri="{9D8B030D-6E8A-4147-A177-3AD203B41FA5}">
                      <a16:colId xmlns:a16="http://schemas.microsoft.com/office/drawing/2014/main" val="2686223410"/>
                    </a:ext>
                  </a:extLst>
                </a:gridCol>
                <a:gridCol w="2624138">
                  <a:extLst>
                    <a:ext uri="{9D8B030D-6E8A-4147-A177-3AD203B41FA5}">
                      <a16:colId xmlns:a16="http://schemas.microsoft.com/office/drawing/2014/main" val="1946874238"/>
                    </a:ext>
                  </a:extLst>
                </a:gridCol>
                <a:gridCol w="1354137">
                  <a:extLst>
                    <a:ext uri="{9D8B030D-6E8A-4147-A177-3AD203B41FA5}">
                      <a16:colId xmlns:a16="http://schemas.microsoft.com/office/drawing/2014/main" val="3935692368"/>
                    </a:ext>
                  </a:extLst>
                </a:gridCol>
              </a:tblGrid>
              <a:tr h="3778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Kod IIaPGW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Objaśnienie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Przykład kodu IIaPGW dla jcwpd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9579919"/>
                  </a:ext>
                </a:extLst>
              </a:tr>
              <a:tr h="2889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+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 I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ilościowe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GWI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2017253"/>
                  </a:ext>
                </a:extLst>
              </a:tr>
              <a:tr h="3968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+ 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PA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A (rolnictwo i gospodarka komunalna)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GWPA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807989"/>
                  </a:ext>
                </a:extLst>
              </a:tr>
              <a:tr h="2889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 + 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PB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B (przemysł i urbanizacja)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GWPB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4512341"/>
                  </a:ext>
                </a:extLst>
              </a:tr>
              <a:tr h="2889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+ 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IC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ilościowe i chemiczne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GWIC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1214569"/>
                  </a:ext>
                </a:extLst>
              </a:tr>
              <a:tr h="2889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 + 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C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GWC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2059207"/>
                  </a:ext>
                </a:extLst>
              </a:tr>
            </a:tbl>
          </a:graphicData>
        </a:graphic>
      </p:graphicFrame>
      <p:sp>
        <p:nvSpPr>
          <p:cNvPr id="13377" name="Text Box 225">
            <a:extLst>
              <a:ext uri="{FF2B5EF4-FFF2-40B4-BE49-F238E27FC236}">
                <a16:creationId xmlns:a16="http://schemas.microsoft.com/office/drawing/2014/main" id="{5F77D4FD-0553-427F-A43C-A723046CA0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43700" y="3565525"/>
            <a:ext cx="3798888" cy="29210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Kodowanie działań w katalogu jcw podziemnych</a:t>
            </a:r>
          </a:p>
        </p:txBody>
      </p:sp>
      <p:sp>
        <p:nvSpPr>
          <p:cNvPr id="13" name="pole tekstowe 1">
            <a:extLst>
              <a:ext uri="{FF2B5EF4-FFF2-40B4-BE49-F238E27FC236}">
                <a16:creationId xmlns:a16="http://schemas.microsoft.com/office/drawing/2014/main" id="{FB64849D-290D-412B-BDBA-6AB9C0D168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Katalogi działań poszczególnych kategorii wód </a:t>
            </a:r>
          </a:p>
        </p:txBody>
      </p:sp>
      <p:pic>
        <p:nvPicPr>
          <p:cNvPr id="15426" name="Obraz 13">
            <a:extLst>
              <a:ext uri="{FF2B5EF4-FFF2-40B4-BE49-F238E27FC236}">
                <a16:creationId xmlns:a16="http://schemas.microsoft.com/office/drawing/2014/main" id="{000DF16E-98B9-4B1F-B39C-F6D6B43769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19725"/>
            <a:ext cx="3354387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Obraz 7">
            <a:extLst>
              <a:ext uri="{FF2B5EF4-FFF2-40B4-BE49-F238E27FC236}">
                <a16:creationId xmlns:a16="http://schemas.microsoft.com/office/drawing/2014/main" id="{6304C1DD-FC1C-4AAF-BB8D-E105CBE5E5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Obraz 9">
            <a:extLst>
              <a:ext uri="{FF2B5EF4-FFF2-40B4-BE49-F238E27FC236}">
                <a16:creationId xmlns:a16="http://schemas.microsoft.com/office/drawing/2014/main" id="{AFD6A881-9629-4762-A080-0D7C043FF9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2" name="Text Box 4">
            <a:extLst>
              <a:ext uri="{FF2B5EF4-FFF2-40B4-BE49-F238E27FC236}">
                <a16:creationId xmlns:a16="http://schemas.microsoft.com/office/drawing/2014/main" id="{2D9220D1-FFF1-4CB0-AFAD-E04895C314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3400" y="2266950"/>
            <a:ext cx="94980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l-PL" altLang="pl-PL" sz="160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17413" name="Text Box 5">
            <a:extLst>
              <a:ext uri="{FF2B5EF4-FFF2-40B4-BE49-F238E27FC236}">
                <a16:creationId xmlns:a16="http://schemas.microsoft.com/office/drawing/2014/main" id="{5B479C41-E458-474E-A773-B3A3E72780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6675" y="5776913"/>
            <a:ext cx="22955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endParaRPr lang="pl-PL" altLang="pl-PL" sz="1800">
              <a:latin typeface="Arial" panose="020B0604020202020204" pitchFamily="34" charset="0"/>
            </a:endParaRPr>
          </a:p>
        </p:txBody>
      </p:sp>
      <p:sp>
        <p:nvSpPr>
          <p:cNvPr id="15368" name="Text Box 67">
            <a:extLst>
              <a:ext uri="{FF2B5EF4-FFF2-40B4-BE49-F238E27FC236}">
                <a16:creationId xmlns:a16="http://schemas.microsoft.com/office/drawing/2014/main" id="{A7CDF2DA-E1E1-48FF-8CFF-640686AA1E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3" y="1297242"/>
            <a:ext cx="5265737" cy="292417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Łącznie w katalogu jcwp RW zawarto 31 działań.</a:t>
            </a:r>
            <a:r>
              <a:rPr lang="pl-PL" altLang="pl-PL" sz="13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64,52%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 stanowią działania podstawowe a 35,48% uzupełniające.</a:t>
            </a:r>
          </a:p>
          <a:p>
            <a:pPr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Najwięcej działań przypisano do kategorii: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zapewnienie ciągłości biologicznej rzek i potoków (22,58% wszystkich działań w katalogu), 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adaptacja do zmian klimatu (19,35% wszystkich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katalogu), 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poprawa warunków hydromorfologicznych rzek i potoków (12,9% wszystkich działań w katalogu).</a:t>
            </a:r>
          </a:p>
          <a:p>
            <a:pPr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nakierowane na redukcję presji hydromorfologicznych stanowią 42% działań w katalogu, na redukcję presji skumulowanych  oraz chemicznych i fizykochemicznych przypada po 26% działań, a hydrologicznych 6%.</a:t>
            </a:r>
            <a:r>
              <a:rPr lang="pl-PL" altLang="pl-PL" sz="13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</a:p>
        </p:txBody>
      </p:sp>
      <p:sp>
        <p:nvSpPr>
          <p:cNvPr id="15369" name="Text Box 68">
            <a:extLst>
              <a:ext uri="{FF2B5EF4-FFF2-40B4-BE49-F238E27FC236}">
                <a16:creationId xmlns:a16="http://schemas.microsoft.com/office/drawing/2014/main" id="{B667AC9B-FBF5-4194-9EC7-44D87ECB46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2788" y="1122363"/>
            <a:ext cx="5607050" cy="29210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Udział działań w poszczególnych kategoriach katalogu działań jcwp RW </a:t>
            </a:r>
          </a:p>
        </p:txBody>
      </p:sp>
      <p:graphicFrame>
        <p:nvGraphicFramePr>
          <p:cNvPr id="48349" name="Group 221">
            <a:extLst>
              <a:ext uri="{FF2B5EF4-FFF2-40B4-BE49-F238E27FC236}">
                <a16:creationId xmlns:a16="http://schemas.microsoft.com/office/drawing/2014/main" id="{568EDC9B-2620-4DC8-AD21-204B458C0D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5096642"/>
              </p:ext>
            </p:extLst>
          </p:nvPr>
        </p:nvGraphicFramePr>
        <p:xfrm>
          <a:off x="397668" y="4362960"/>
          <a:ext cx="5013325" cy="1767648"/>
        </p:xfrm>
        <a:graphic>
          <a:graphicData uri="http://schemas.openxmlformats.org/drawingml/2006/table">
            <a:tbl>
              <a:tblPr/>
              <a:tblGrid>
                <a:gridCol w="833437">
                  <a:extLst>
                    <a:ext uri="{9D8B030D-6E8A-4147-A177-3AD203B41FA5}">
                      <a16:colId xmlns:a16="http://schemas.microsoft.com/office/drawing/2014/main" val="3004996749"/>
                    </a:ext>
                  </a:extLst>
                </a:gridCol>
                <a:gridCol w="2619375">
                  <a:extLst>
                    <a:ext uri="{9D8B030D-6E8A-4147-A177-3AD203B41FA5}">
                      <a16:colId xmlns:a16="http://schemas.microsoft.com/office/drawing/2014/main" val="1494784967"/>
                    </a:ext>
                  </a:extLst>
                </a:gridCol>
                <a:gridCol w="754063">
                  <a:extLst>
                    <a:ext uri="{9D8B030D-6E8A-4147-A177-3AD203B41FA5}">
                      <a16:colId xmlns:a16="http://schemas.microsoft.com/office/drawing/2014/main" val="2045694512"/>
                    </a:ext>
                  </a:extLst>
                </a:gridCol>
                <a:gridCol w="806450">
                  <a:extLst>
                    <a:ext uri="{9D8B030D-6E8A-4147-A177-3AD203B41FA5}">
                      <a16:colId xmlns:a16="http://schemas.microsoft.com/office/drawing/2014/main" val="2921010648"/>
                    </a:ext>
                  </a:extLst>
                </a:gridCol>
              </a:tblGrid>
              <a:tr h="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Kod dziania IIaPGW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Rodzaj presji</a:t>
                      </a:r>
                      <a:endParaRPr kumimoji="0" lang="pl-PL" altLang="pl-PL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 %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1579299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RWC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skumulowane wód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26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2351076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RWP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i fizykochemiczne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26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3580218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RWH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hydrologiczne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6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0769906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RWHM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hydromorfologiczne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42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24593439"/>
                  </a:ext>
                </a:extLst>
              </a:tr>
              <a:tr h="223838">
                <a:tc grid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Razem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31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100%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8174680"/>
                  </a:ext>
                </a:extLst>
              </a:tr>
            </a:tbl>
          </a:graphicData>
        </a:graphic>
      </p:graphicFrame>
      <p:sp>
        <p:nvSpPr>
          <p:cNvPr id="12" name="pole tekstowe 1">
            <a:extLst>
              <a:ext uri="{FF2B5EF4-FFF2-40B4-BE49-F238E27FC236}">
                <a16:creationId xmlns:a16="http://schemas.microsoft.com/office/drawing/2014/main" id="{F8C03F54-35C1-4974-9342-502650E5C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3" y="787400"/>
            <a:ext cx="10490200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Katalog działań jcwp rzeczne (RW) </a:t>
            </a:r>
          </a:p>
        </p:txBody>
      </p:sp>
      <p:graphicFrame>
        <p:nvGraphicFramePr>
          <p:cNvPr id="17453" name="Wykres 12">
            <a:extLst>
              <a:ext uri="{FF2B5EF4-FFF2-40B4-BE49-F238E27FC236}">
                <a16:creationId xmlns:a16="http://schemas.microsoft.com/office/drawing/2014/main" id="{4ECA5CB8-A814-4ABC-B901-6E2411EDE512}"/>
              </a:ext>
            </a:extLst>
          </p:cNvPr>
          <p:cNvGraphicFramePr>
            <a:graphicFrameLocks/>
          </p:cNvGraphicFramePr>
          <p:nvPr/>
        </p:nvGraphicFramePr>
        <p:xfrm>
          <a:off x="5813425" y="1498600"/>
          <a:ext cx="6078538" cy="4516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5" imgW="6084335" imgH="4523624" progId="Excel.Chart.8">
                  <p:embed/>
                </p:oleObj>
              </mc:Choice>
              <mc:Fallback>
                <p:oleObj name="Chart" r:id="rId5" imgW="6084335" imgH="4523624" progId="Excel.Chart.8">
                  <p:embed/>
                  <p:pic>
                    <p:nvPicPr>
                      <p:cNvPr id="0" name="Wykres 12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13425" y="1498600"/>
                        <a:ext cx="6078538" cy="4516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Obraz 7">
            <a:extLst>
              <a:ext uri="{FF2B5EF4-FFF2-40B4-BE49-F238E27FC236}">
                <a16:creationId xmlns:a16="http://schemas.microsoft.com/office/drawing/2014/main" id="{C28ED076-0CCA-4AD7-815F-4878B70BE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9" name="Obraz 9">
            <a:extLst>
              <a:ext uri="{FF2B5EF4-FFF2-40B4-BE49-F238E27FC236}">
                <a16:creationId xmlns:a16="http://schemas.microsoft.com/office/drawing/2014/main" id="{EDFA39EA-2EB4-4DB9-8236-218D65830E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0" name="Text Box 5">
            <a:extLst>
              <a:ext uri="{FF2B5EF4-FFF2-40B4-BE49-F238E27FC236}">
                <a16:creationId xmlns:a16="http://schemas.microsoft.com/office/drawing/2014/main" id="{34DACC77-7AB3-4CA5-9952-1436B287AE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6675" y="5776913"/>
            <a:ext cx="22955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endParaRPr lang="pl-PL" altLang="pl-PL" sz="1800">
              <a:latin typeface="Arial" panose="020B0604020202020204" pitchFamily="34" charset="0"/>
            </a:endParaRPr>
          </a:p>
        </p:txBody>
      </p:sp>
      <p:sp>
        <p:nvSpPr>
          <p:cNvPr id="17415" name="Text Box 8">
            <a:extLst>
              <a:ext uri="{FF2B5EF4-FFF2-40B4-BE49-F238E27FC236}">
                <a16:creationId xmlns:a16="http://schemas.microsoft.com/office/drawing/2014/main" id="{0C5B038D-24E4-451D-A193-07F0926D01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3" y="1328737"/>
            <a:ext cx="5265737" cy="2846933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Łącznie w katalogu jcwp </a:t>
            </a:r>
            <a:r>
              <a:rPr lang="pl-PL" altLang="pl-PL" sz="13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RWr</a:t>
            </a: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zawarto 15 działań</a:t>
            </a:r>
            <a:r>
              <a:rPr lang="pl-PL" alt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40%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 jcwp </a:t>
            </a:r>
            <a:r>
              <a:rPr lang="pl-PL" alt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RWr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stanowią działania podstawowe i 60% uzupełniające.</a:t>
            </a: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Najwięcej działań przypisano do kategorii: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ograniczenie zanieczyszczeń rozproszonych z rolnictwa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i adaptacja do zmian klimatu (po 13,33% wszystkich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katalogu),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zapewnienie ciągłości biologicznej rzek i potoków oraz gospodarka ściekowa (po 20,00% wszystkich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katalogu).</a:t>
            </a: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nakierowane na redukcję presji chemicznych </a:t>
            </a:r>
            <a:b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i fizykochemicznych stanowią 60% działań w katalogu, na redukcję presji hydromorfologicznych i skumulowanych przypada po 20%.</a:t>
            </a:r>
            <a:endParaRPr lang="pl-PL" altLang="pl-PL" sz="1300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7416" name="Text Box 9">
            <a:extLst>
              <a:ext uri="{FF2B5EF4-FFF2-40B4-BE49-F238E27FC236}">
                <a16:creationId xmlns:a16="http://schemas.microsoft.com/office/drawing/2014/main" id="{9A982E4C-2FE6-417D-AC76-6E026CF0A5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1825" y="1144588"/>
            <a:ext cx="5626100" cy="29210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Udział działań w poszczególnych kategoriach katalogu działań jcwp </a:t>
            </a:r>
            <a:r>
              <a:rPr lang="pl-PL" altLang="pl-PL" sz="1300" b="1" err="1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RWr</a:t>
            </a:r>
            <a:endParaRPr lang="pl-PL" altLang="pl-PL" sz="1300" b="1">
              <a:solidFill>
                <a:schemeClr val="accent4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2" name="pole tekstowe 1">
            <a:extLst>
              <a:ext uri="{FF2B5EF4-FFF2-40B4-BE49-F238E27FC236}">
                <a16:creationId xmlns:a16="http://schemas.microsoft.com/office/drawing/2014/main" id="{C04CFEF4-C279-4B86-8A15-247BAF8600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3" y="787400"/>
            <a:ext cx="10490200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Katalog działań jcwp zbiornikowe (</a:t>
            </a:r>
            <a:r>
              <a:rPr lang="pl-PL" altLang="pl-PL" sz="1800" b="1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RWr</a:t>
            </a:r>
            <a:r>
              <a:rPr lang="pl-PL" alt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 </a:t>
            </a:r>
          </a:p>
        </p:txBody>
      </p:sp>
      <p:graphicFrame>
        <p:nvGraphicFramePr>
          <p:cNvPr id="13" name="Group 221">
            <a:extLst>
              <a:ext uri="{FF2B5EF4-FFF2-40B4-BE49-F238E27FC236}">
                <a16:creationId xmlns:a16="http://schemas.microsoft.com/office/drawing/2014/main" id="{1DB957E9-C9EB-4B55-A8FA-F2DEB416FB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1417434"/>
              </p:ext>
            </p:extLst>
          </p:nvPr>
        </p:nvGraphicFramePr>
        <p:xfrm>
          <a:off x="388937" y="4175670"/>
          <a:ext cx="5014913" cy="1767648"/>
        </p:xfrm>
        <a:graphic>
          <a:graphicData uri="http://schemas.openxmlformats.org/drawingml/2006/table">
            <a:tbl>
              <a:tblPr/>
              <a:tblGrid>
                <a:gridCol w="833438">
                  <a:extLst>
                    <a:ext uri="{9D8B030D-6E8A-4147-A177-3AD203B41FA5}">
                      <a16:colId xmlns:a16="http://schemas.microsoft.com/office/drawing/2014/main" val="2176718214"/>
                    </a:ext>
                  </a:extLst>
                </a:gridCol>
                <a:gridCol w="2619375">
                  <a:extLst>
                    <a:ext uri="{9D8B030D-6E8A-4147-A177-3AD203B41FA5}">
                      <a16:colId xmlns:a16="http://schemas.microsoft.com/office/drawing/2014/main" val="2142683956"/>
                    </a:ext>
                  </a:extLst>
                </a:gridCol>
                <a:gridCol w="754062">
                  <a:extLst>
                    <a:ext uri="{9D8B030D-6E8A-4147-A177-3AD203B41FA5}">
                      <a16:colId xmlns:a16="http://schemas.microsoft.com/office/drawing/2014/main" val="400099185"/>
                    </a:ext>
                  </a:extLst>
                </a:gridCol>
                <a:gridCol w="808038">
                  <a:extLst>
                    <a:ext uri="{9D8B030D-6E8A-4147-A177-3AD203B41FA5}">
                      <a16:colId xmlns:a16="http://schemas.microsoft.com/office/drawing/2014/main" val="2177618958"/>
                    </a:ext>
                  </a:extLst>
                </a:gridCol>
              </a:tblGrid>
              <a:tr h="350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Kod dziania IIaPGW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Rodzaj presji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 %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7642612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RWrC</a:t>
                      </a:r>
                      <a:endParaRPr kumimoji="0" lang="pl-PL" altLang="pl-PL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skumulowane wód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3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20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7530363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RWrP</a:t>
                      </a:r>
                      <a:endParaRPr kumimoji="0" lang="pl-PL" altLang="pl-PL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i fizykochemiczne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9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60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7190441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RWrH</a:t>
                      </a:r>
                      <a:endParaRPr kumimoji="0" lang="pl-PL" altLang="pl-PL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hydrologiczne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0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0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0369546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RWrHM</a:t>
                      </a:r>
                      <a:endParaRPr kumimoji="0" lang="pl-PL" altLang="pl-PL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hydromorfologiczne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3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20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92379633"/>
                  </a:ext>
                </a:extLst>
              </a:tr>
              <a:tr h="223838">
                <a:tc grid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Razem</a:t>
                      </a:r>
                      <a:endParaRPr kumimoji="0" lang="pl-PL" altLang="pl-PL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15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100%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1304426"/>
                  </a:ext>
                </a:extLst>
              </a:tr>
            </a:tbl>
          </a:graphicData>
        </a:graphic>
      </p:graphicFrame>
      <p:graphicFrame>
        <p:nvGraphicFramePr>
          <p:cNvPr id="19500" name="Wykres 13">
            <a:extLst>
              <a:ext uri="{FF2B5EF4-FFF2-40B4-BE49-F238E27FC236}">
                <a16:creationId xmlns:a16="http://schemas.microsoft.com/office/drawing/2014/main" id="{2F604B8F-6E45-446F-AF2A-91D15BBFF32B}"/>
              </a:ext>
            </a:extLst>
          </p:cNvPr>
          <p:cNvGraphicFramePr>
            <a:graphicFrameLocks/>
          </p:cNvGraphicFramePr>
          <p:nvPr/>
        </p:nvGraphicFramePr>
        <p:xfrm>
          <a:off x="5661025" y="1489075"/>
          <a:ext cx="6310313" cy="4437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5" imgW="6316003" imgH="4444369" progId="Excel.Chart.8">
                  <p:embed/>
                </p:oleObj>
              </mc:Choice>
              <mc:Fallback>
                <p:oleObj name="Chart" r:id="rId5" imgW="6316003" imgH="4444369" progId="Excel.Chart.8">
                  <p:embed/>
                  <p:pic>
                    <p:nvPicPr>
                      <p:cNvPr id="0" name="Wykres 13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61025" y="1489075"/>
                        <a:ext cx="6310313" cy="44370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Wykres 15">
            <a:extLst>
              <a:ext uri="{FF2B5EF4-FFF2-40B4-BE49-F238E27FC236}">
                <a16:creationId xmlns:a16="http://schemas.microsoft.com/office/drawing/2014/main" id="{6720B641-0E52-4AA1-BDC5-24C29953A01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76422784"/>
              </p:ext>
            </p:extLst>
          </p:nvPr>
        </p:nvGraphicFramePr>
        <p:xfrm>
          <a:off x="5832157" y="1449110"/>
          <a:ext cx="6088380" cy="46214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21506" name="Obraz 7">
            <a:extLst>
              <a:ext uri="{FF2B5EF4-FFF2-40B4-BE49-F238E27FC236}">
                <a16:creationId xmlns:a16="http://schemas.microsoft.com/office/drawing/2014/main" id="{FD8AA0BE-F1A5-405F-9CCE-76077021DB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7" name="Obraz 9">
            <a:extLst>
              <a:ext uri="{FF2B5EF4-FFF2-40B4-BE49-F238E27FC236}">
                <a16:creationId xmlns:a16="http://schemas.microsoft.com/office/drawing/2014/main" id="{3C9A4B52-C2C1-4DC7-A622-09BE0E773E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8" name="Text Box 4">
            <a:extLst>
              <a:ext uri="{FF2B5EF4-FFF2-40B4-BE49-F238E27FC236}">
                <a16:creationId xmlns:a16="http://schemas.microsoft.com/office/drawing/2014/main" id="{091F2A8F-A993-42AA-B12D-75515F8523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3400" y="2266950"/>
            <a:ext cx="94980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l-PL" altLang="pl-PL" sz="160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21509" name="Text Box 5">
            <a:extLst>
              <a:ext uri="{FF2B5EF4-FFF2-40B4-BE49-F238E27FC236}">
                <a16:creationId xmlns:a16="http://schemas.microsoft.com/office/drawing/2014/main" id="{2D797C3B-1DFB-4ECE-8C11-F3F27A03B7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6675" y="5776913"/>
            <a:ext cx="22955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endParaRPr lang="pl-PL" altLang="pl-PL" sz="1800">
              <a:latin typeface="Arial" panose="020B0604020202020204" pitchFamily="34" charset="0"/>
            </a:endParaRPr>
          </a:p>
        </p:txBody>
      </p:sp>
      <p:sp>
        <p:nvSpPr>
          <p:cNvPr id="19463" name="Text Box 7">
            <a:extLst>
              <a:ext uri="{FF2B5EF4-FFF2-40B4-BE49-F238E27FC236}">
                <a16:creationId xmlns:a16="http://schemas.microsoft.com/office/drawing/2014/main" id="{CFD1AB3A-F62D-49E4-B225-BAEB74D9EB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3" y="1340486"/>
            <a:ext cx="5265737" cy="292417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Łącznie w katalogu jcwp LW zawarto 24 działania</a:t>
            </a:r>
            <a:r>
              <a:rPr lang="pl-PL" alt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37,5%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 jcwp LW stanowią działania podstawowe i 62,5% uzupełniające.</a:t>
            </a: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Najliczniejszą kategorią działań są: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indywidualne programy poprawy stanu jcwp (25,00% wszystkich działań w katalogu),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poprawa warunków dla obszarów chronionych (16,67%),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gospodarka ściekowa oraz kształtowanie stref buforowych (po 12,50%).</a:t>
            </a: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nakierowane na redukcję presji skumulowanych stanowią 50% działań w katalogu, na redukcję presji chemicznych </a:t>
            </a:r>
            <a:b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 fizykochemicznych przypada 29 % działań, hydromorfologicznych 13%, hydrologicznych 8%.</a:t>
            </a:r>
          </a:p>
        </p:txBody>
      </p:sp>
      <p:sp>
        <p:nvSpPr>
          <p:cNvPr id="19464" name="Text Box 8">
            <a:extLst>
              <a:ext uri="{FF2B5EF4-FFF2-40B4-BE49-F238E27FC236}">
                <a16:creationId xmlns:a16="http://schemas.microsoft.com/office/drawing/2014/main" id="{014032C6-A7AB-4087-B245-A417BED44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54688" y="1168400"/>
            <a:ext cx="5546725" cy="29210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Udział działań w poszczególnych kategoriach katalogu działań jcwp LW</a:t>
            </a:r>
          </a:p>
        </p:txBody>
      </p:sp>
      <p:sp>
        <p:nvSpPr>
          <p:cNvPr id="12" name="pole tekstowe 1">
            <a:extLst>
              <a:ext uri="{FF2B5EF4-FFF2-40B4-BE49-F238E27FC236}">
                <a16:creationId xmlns:a16="http://schemas.microsoft.com/office/drawing/2014/main" id="{8FB27562-0C8D-4A44-AFBA-4902DEF319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3" y="787400"/>
            <a:ext cx="10490200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Katalog działań jcwp jeziorne (LW)</a:t>
            </a:r>
          </a:p>
        </p:txBody>
      </p:sp>
      <p:graphicFrame>
        <p:nvGraphicFramePr>
          <p:cNvPr id="13" name="Group 221">
            <a:extLst>
              <a:ext uri="{FF2B5EF4-FFF2-40B4-BE49-F238E27FC236}">
                <a16:creationId xmlns:a16="http://schemas.microsoft.com/office/drawing/2014/main" id="{1FBA45C4-1881-4D02-A29F-7D8DF4B14B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5877742"/>
              </p:ext>
            </p:extLst>
          </p:nvPr>
        </p:nvGraphicFramePr>
        <p:xfrm>
          <a:off x="523875" y="4343400"/>
          <a:ext cx="5013325" cy="1767648"/>
        </p:xfrm>
        <a:graphic>
          <a:graphicData uri="http://schemas.openxmlformats.org/drawingml/2006/table">
            <a:tbl>
              <a:tblPr/>
              <a:tblGrid>
                <a:gridCol w="831850">
                  <a:extLst>
                    <a:ext uri="{9D8B030D-6E8A-4147-A177-3AD203B41FA5}">
                      <a16:colId xmlns:a16="http://schemas.microsoft.com/office/drawing/2014/main" val="3964514331"/>
                    </a:ext>
                  </a:extLst>
                </a:gridCol>
                <a:gridCol w="2620963">
                  <a:extLst>
                    <a:ext uri="{9D8B030D-6E8A-4147-A177-3AD203B41FA5}">
                      <a16:colId xmlns:a16="http://schemas.microsoft.com/office/drawing/2014/main" val="3380716318"/>
                    </a:ext>
                  </a:extLst>
                </a:gridCol>
                <a:gridCol w="754062">
                  <a:extLst>
                    <a:ext uri="{9D8B030D-6E8A-4147-A177-3AD203B41FA5}">
                      <a16:colId xmlns:a16="http://schemas.microsoft.com/office/drawing/2014/main" val="1687438555"/>
                    </a:ext>
                  </a:extLst>
                </a:gridCol>
                <a:gridCol w="806450">
                  <a:extLst>
                    <a:ext uri="{9D8B030D-6E8A-4147-A177-3AD203B41FA5}">
                      <a16:colId xmlns:a16="http://schemas.microsoft.com/office/drawing/2014/main" val="2114629209"/>
                    </a:ext>
                  </a:extLst>
                </a:gridCol>
              </a:tblGrid>
              <a:tr h="350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Kod dziania IIaPGW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Rodzaj presji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 %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5070783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LWC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skumulowane wód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12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50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6075616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LWP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i fizykochemiczne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7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29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878658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LWH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hydrologiczne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8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2352649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LWHM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hydromorfologiczne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3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13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0769336"/>
                  </a:ext>
                </a:extLst>
              </a:tr>
              <a:tr h="223838">
                <a:tc grid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Razem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24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100%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5881612"/>
                  </a:ext>
                </a:extLst>
              </a:tr>
            </a:tbl>
          </a:graphicData>
        </a:graphic>
      </p:graphicFrame>
      <p:grpSp>
        <p:nvGrpSpPr>
          <p:cNvPr id="11" name="Grupa 10">
            <a:extLst>
              <a:ext uri="{FF2B5EF4-FFF2-40B4-BE49-F238E27FC236}">
                <a16:creationId xmlns:a16="http://schemas.microsoft.com/office/drawing/2014/main" id="{FB0F8E34-EE02-4BA2-B9A2-9DFE6F0F6DB5}"/>
              </a:ext>
            </a:extLst>
          </p:cNvPr>
          <p:cNvGrpSpPr/>
          <p:nvPr/>
        </p:nvGrpSpPr>
        <p:grpSpPr>
          <a:xfrm>
            <a:off x="8715220" y="5168339"/>
            <a:ext cx="3476780" cy="1181474"/>
            <a:chOff x="8449391" y="4974516"/>
            <a:chExt cx="3476780" cy="1181474"/>
          </a:xfrm>
        </p:grpSpPr>
        <p:sp>
          <p:nvSpPr>
            <p:cNvPr id="14" name="Prostokąt 13">
              <a:extLst>
                <a:ext uri="{FF2B5EF4-FFF2-40B4-BE49-F238E27FC236}">
                  <a16:creationId xmlns:a16="http://schemas.microsoft.com/office/drawing/2014/main" id="{1FA28A1C-99F2-4D29-8DEC-3DB39F570D06}"/>
                </a:ext>
              </a:extLst>
            </p:cNvPr>
            <p:cNvSpPr/>
            <p:nvPr/>
          </p:nvSpPr>
          <p:spPr>
            <a:xfrm>
              <a:off x="8449391" y="5317774"/>
              <a:ext cx="3037041" cy="838216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dirty="0"/>
                <a:t>Na obszarze omawianych regionów wodnych </a:t>
              </a:r>
              <a:br>
                <a:rPr lang="pl-PL" dirty="0"/>
              </a:br>
              <a:r>
                <a:rPr lang="pl-PL" b="1" dirty="0"/>
                <a:t>nie występują jcwp LW</a:t>
              </a:r>
            </a:p>
          </p:txBody>
        </p:sp>
        <p:pic>
          <p:nvPicPr>
            <p:cNvPr id="15" name="Picture 4" descr="Wykrzyknik fotografie, zdjęcia stockowe, Wykrzyknik obrazy royalty-free">
              <a:extLst>
                <a:ext uri="{FF2B5EF4-FFF2-40B4-BE49-F238E27FC236}">
                  <a16:creationId xmlns:a16="http://schemas.microsoft.com/office/drawing/2014/main" id="{64152AB6-7194-42C1-9026-45DD714EC3F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402" r="37531"/>
            <a:stretch/>
          </p:blipFill>
          <p:spPr bwMode="auto">
            <a:xfrm>
              <a:off x="11515008" y="4974516"/>
              <a:ext cx="411163" cy="11814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Obraz 7">
            <a:extLst>
              <a:ext uri="{FF2B5EF4-FFF2-40B4-BE49-F238E27FC236}">
                <a16:creationId xmlns:a16="http://schemas.microsoft.com/office/drawing/2014/main" id="{88C9A81E-6A36-43B8-810A-9B2E18F94D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5" name="Obraz 9">
            <a:extLst>
              <a:ext uri="{FF2B5EF4-FFF2-40B4-BE49-F238E27FC236}">
                <a16:creationId xmlns:a16="http://schemas.microsoft.com/office/drawing/2014/main" id="{F4FF204B-9EAF-4A20-98EE-59A613F9A4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6" name="Text Box 4">
            <a:extLst>
              <a:ext uri="{FF2B5EF4-FFF2-40B4-BE49-F238E27FC236}">
                <a16:creationId xmlns:a16="http://schemas.microsoft.com/office/drawing/2014/main" id="{01FEE9F2-60A6-4A34-8139-B3A817C9C4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3400" y="2266950"/>
            <a:ext cx="94980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l-PL" altLang="pl-PL" sz="160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21511" name="Text Box 7">
            <a:extLst>
              <a:ext uri="{FF2B5EF4-FFF2-40B4-BE49-F238E27FC236}">
                <a16:creationId xmlns:a16="http://schemas.microsoft.com/office/drawing/2014/main" id="{C148D89E-8652-4C91-8FA0-81E2B3527A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3" y="1183901"/>
            <a:ext cx="5468937" cy="3000821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Łącznie w katalogu jcwp TW i CW zawarto 16 działań</a:t>
            </a:r>
            <a:r>
              <a:rPr lang="pl-PL" alt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18,75%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 stanowią działania podstawowe i 81,25 % uzupełniające.</a:t>
            </a: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Najliczniejszą kategorią działań są: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poprawa stanu elementów hydromorfologicznych i warunków siedliskowych strefy brzegowej (31,25% wszystkich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katalogu),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gospodarka ściekowa (18,75%),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gospodarowanie wodami opadowymi oraz poprawa warunków dla obszarów chronionych (po 12,50% wszystkich działań w katalogu).</a:t>
            </a:r>
          </a:p>
          <a:p>
            <a:pPr algn="just" defTabSz="914400" eaLnBrk="1" hangingPunct="1">
              <a:lnSpc>
                <a:spcPct val="100000"/>
              </a:lnSpc>
              <a:spcBef>
                <a:spcPts val="600"/>
              </a:spcBef>
              <a:buFontTx/>
              <a:buNone/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nakierowane na redukcję presji chemicznych </a:t>
            </a:r>
            <a:b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i fizykochemicznych stanowią 44% wszystkich działań w katalogu, na redukcję presji hydromorfologicznych przypada 38 % działań, skumulowanych 19%. </a:t>
            </a:r>
          </a:p>
        </p:txBody>
      </p:sp>
      <p:sp>
        <p:nvSpPr>
          <p:cNvPr id="21512" name="Text Box 8">
            <a:extLst>
              <a:ext uri="{FF2B5EF4-FFF2-40B4-BE49-F238E27FC236}">
                <a16:creationId xmlns:a16="http://schemas.microsoft.com/office/drawing/2014/main" id="{20B1511A-3CAD-4E32-B531-CB380A8E76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57863" y="1176338"/>
            <a:ext cx="6100762" cy="2921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Udział działań w poszczególnych kategoriach katalogu działań jcwp TW i CW</a:t>
            </a:r>
          </a:p>
        </p:txBody>
      </p:sp>
      <p:sp>
        <p:nvSpPr>
          <p:cNvPr id="12" name="pole tekstowe 1">
            <a:extLst>
              <a:ext uri="{FF2B5EF4-FFF2-40B4-BE49-F238E27FC236}">
                <a16:creationId xmlns:a16="http://schemas.microsoft.com/office/drawing/2014/main" id="{AE95BFA4-AE97-4401-A42B-4773282F28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3" y="787400"/>
            <a:ext cx="10490200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Katalog działań jcwp przejściowych i przybrzeżnych (TW i CW)</a:t>
            </a:r>
          </a:p>
        </p:txBody>
      </p:sp>
      <p:graphicFrame>
        <p:nvGraphicFramePr>
          <p:cNvPr id="13" name="Group 221">
            <a:extLst>
              <a:ext uri="{FF2B5EF4-FFF2-40B4-BE49-F238E27FC236}">
                <a16:creationId xmlns:a16="http://schemas.microsoft.com/office/drawing/2014/main" id="{FA782EF1-5C6E-4C2F-91EF-1970441E63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1848054"/>
              </p:ext>
            </p:extLst>
          </p:nvPr>
        </p:nvGraphicFramePr>
        <p:xfrm>
          <a:off x="637305" y="4111834"/>
          <a:ext cx="5013325" cy="1767648"/>
        </p:xfrm>
        <a:graphic>
          <a:graphicData uri="http://schemas.openxmlformats.org/drawingml/2006/table">
            <a:tbl>
              <a:tblPr/>
              <a:tblGrid>
                <a:gridCol w="831850">
                  <a:extLst>
                    <a:ext uri="{9D8B030D-6E8A-4147-A177-3AD203B41FA5}">
                      <a16:colId xmlns:a16="http://schemas.microsoft.com/office/drawing/2014/main" val="4195514609"/>
                    </a:ext>
                  </a:extLst>
                </a:gridCol>
                <a:gridCol w="2620962">
                  <a:extLst>
                    <a:ext uri="{9D8B030D-6E8A-4147-A177-3AD203B41FA5}">
                      <a16:colId xmlns:a16="http://schemas.microsoft.com/office/drawing/2014/main" val="3279992046"/>
                    </a:ext>
                  </a:extLst>
                </a:gridCol>
                <a:gridCol w="754063">
                  <a:extLst>
                    <a:ext uri="{9D8B030D-6E8A-4147-A177-3AD203B41FA5}">
                      <a16:colId xmlns:a16="http://schemas.microsoft.com/office/drawing/2014/main" val="3843072734"/>
                    </a:ext>
                  </a:extLst>
                </a:gridCol>
                <a:gridCol w="806450">
                  <a:extLst>
                    <a:ext uri="{9D8B030D-6E8A-4147-A177-3AD203B41FA5}">
                      <a16:colId xmlns:a16="http://schemas.microsoft.com/office/drawing/2014/main" val="3168999616"/>
                    </a:ext>
                  </a:extLst>
                </a:gridCol>
              </a:tblGrid>
              <a:tr h="350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Kod dziania IIaPGW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Rodzaj presji</a:t>
                      </a:r>
                      <a:endParaRPr kumimoji="0" lang="pl-PL" altLang="pl-PL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 %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0306674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TWCWC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skumulowane wód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3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19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8549737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TWCWP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i fizykochemiczne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7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44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8087296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TWCWH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hydrologiczne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0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0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7765943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TWCWHM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hydromorfologiczne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6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38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5337313"/>
                  </a:ext>
                </a:extLst>
              </a:tr>
              <a:tr h="223838">
                <a:tc grid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Razem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16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100%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5295438"/>
                  </a:ext>
                </a:extLst>
              </a:tr>
            </a:tbl>
          </a:graphicData>
        </a:graphic>
      </p:graphicFrame>
      <p:graphicFrame>
        <p:nvGraphicFramePr>
          <p:cNvPr id="23597" name="Wykres 13">
            <a:extLst>
              <a:ext uri="{FF2B5EF4-FFF2-40B4-BE49-F238E27FC236}">
                <a16:creationId xmlns:a16="http://schemas.microsoft.com/office/drawing/2014/main" id="{780E4C0D-28D6-46CF-909A-23CD42961D1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17155400"/>
              </p:ext>
            </p:extLst>
          </p:nvPr>
        </p:nvGraphicFramePr>
        <p:xfrm>
          <a:off x="5876925" y="1549495"/>
          <a:ext cx="5862638" cy="4338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5" imgW="5864860" imgH="4340728" progId="Excel.Chart.8">
                  <p:embed/>
                </p:oleObj>
              </mc:Choice>
              <mc:Fallback>
                <p:oleObj name="Chart" r:id="rId5" imgW="5864860" imgH="4340728" progId="Excel.Chart.8">
                  <p:embed/>
                  <p:pic>
                    <p:nvPicPr>
                      <p:cNvPr id="0" name="Wykres 13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76925" y="1549495"/>
                        <a:ext cx="5862638" cy="43386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upa 2">
            <a:extLst>
              <a:ext uri="{FF2B5EF4-FFF2-40B4-BE49-F238E27FC236}">
                <a16:creationId xmlns:a16="http://schemas.microsoft.com/office/drawing/2014/main" id="{3250596A-5A3C-4794-A77D-9CF3AA089288}"/>
              </a:ext>
            </a:extLst>
          </p:cNvPr>
          <p:cNvGrpSpPr/>
          <p:nvPr/>
        </p:nvGrpSpPr>
        <p:grpSpPr>
          <a:xfrm>
            <a:off x="8715220" y="5044889"/>
            <a:ext cx="3476780" cy="1181474"/>
            <a:chOff x="8449391" y="4974516"/>
            <a:chExt cx="3476780" cy="1181474"/>
          </a:xfrm>
        </p:grpSpPr>
        <p:sp>
          <p:nvSpPr>
            <p:cNvPr id="2" name="Prostokąt 1">
              <a:extLst>
                <a:ext uri="{FF2B5EF4-FFF2-40B4-BE49-F238E27FC236}">
                  <a16:creationId xmlns:a16="http://schemas.microsoft.com/office/drawing/2014/main" id="{7D6DE242-3CAD-423E-B7B4-98AFDBC78550}"/>
                </a:ext>
              </a:extLst>
            </p:cNvPr>
            <p:cNvSpPr/>
            <p:nvPr/>
          </p:nvSpPr>
          <p:spPr>
            <a:xfrm>
              <a:off x="8449391" y="5317774"/>
              <a:ext cx="3037041" cy="838216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dirty="0"/>
                <a:t>Na obszarze omawianych regionów wodnych</a:t>
              </a:r>
              <a:br>
                <a:rPr lang="pl-PL" dirty="0"/>
              </a:br>
              <a:r>
                <a:rPr lang="pl-PL" b="1" dirty="0"/>
                <a:t>nie występują jcwp TW i CW</a:t>
              </a:r>
            </a:p>
          </p:txBody>
        </p:sp>
        <p:pic>
          <p:nvPicPr>
            <p:cNvPr id="1028" name="Picture 4" descr="Wykrzyknik fotografie, zdjęcia stockowe, Wykrzyknik obrazy royalty-free">
              <a:extLst>
                <a:ext uri="{FF2B5EF4-FFF2-40B4-BE49-F238E27FC236}">
                  <a16:creationId xmlns:a16="http://schemas.microsoft.com/office/drawing/2014/main" id="{99AC90A4-20F4-4079-B655-D4B089FC4A1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402" r="37531"/>
            <a:stretch/>
          </p:blipFill>
          <p:spPr bwMode="auto">
            <a:xfrm>
              <a:off x="11515008" y="4974516"/>
              <a:ext cx="411163" cy="11814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Obraz 7">
            <a:extLst>
              <a:ext uri="{FF2B5EF4-FFF2-40B4-BE49-F238E27FC236}">
                <a16:creationId xmlns:a16="http://schemas.microsoft.com/office/drawing/2014/main" id="{CFD11E3B-E0A2-4C40-927E-D0AE3FB1C6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3" name="Obraz 9">
            <a:extLst>
              <a:ext uri="{FF2B5EF4-FFF2-40B4-BE49-F238E27FC236}">
                <a16:creationId xmlns:a16="http://schemas.microsoft.com/office/drawing/2014/main" id="{66C711DD-88AB-4BE8-8C5A-6EB073E8D1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4" name="Text Box 4">
            <a:extLst>
              <a:ext uri="{FF2B5EF4-FFF2-40B4-BE49-F238E27FC236}">
                <a16:creationId xmlns:a16="http://schemas.microsoft.com/office/drawing/2014/main" id="{10642BA5-3A02-4FB2-907A-B8FA9B3998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3400" y="2266950"/>
            <a:ext cx="94980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l-PL" altLang="pl-PL" sz="160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25605" name="Text Box 5">
            <a:extLst>
              <a:ext uri="{FF2B5EF4-FFF2-40B4-BE49-F238E27FC236}">
                <a16:creationId xmlns:a16="http://schemas.microsoft.com/office/drawing/2014/main" id="{4EC3E157-E57F-409B-8C34-47187F444F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6675" y="5776913"/>
            <a:ext cx="22955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endParaRPr lang="pl-PL" altLang="pl-PL" sz="1800">
              <a:latin typeface="Arial" panose="020B0604020202020204" pitchFamily="34" charset="0"/>
            </a:endParaRPr>
          </a:p>
        </p:txBody>
      </p:sp>
      <p:sp>
        <p:nvSpPr>
          <p:cNvPr id="23559" name="Text Box 7">
            <a:extLst>
              <a:ext uri="{FF2B5EF4-FFF2-40B4-BE49-F238E27FC236}">
                <a16:creationId xmlns:a16="http://schemas.microsoft.com/office/drawing/2014/main" id="{64EC6D6D-1F67-4FFB-8A37-BCB7B7258B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1241425"/>
            <a:ext cx="5422900" cy="260071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Łącznie w katalogu jcwpd (GW) zawarto 40 działań</a:t>
            </a:r>
            <a:r>
              <a:rPr lang="pl-PL" alt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25%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 stanowią działania podstawowe i 75 % uzupełniające.</a:t>
            </a: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Najliczniejszą kategorią działań są: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gospodarka komunalna (41,46 % wszystkich działań w katalogu), 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przemysł (17,07 % wszystkich działań w katalogu),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rolnictwo (9,76 % wszystkich działań w katalogu).</a:t>
            </a:r>
          </a:p>
          <a:p>
            <a:pPr algn="just" defTabSz="914400" eaLnBrk="1" hangingPunct="1">
              <a:lnSpc>
                <a:spcPct val="100000"/>
              </a:lnSpc>
              <a:spcBef>
                <a:spcPts val="600"/>
              </a:spcBef>
              <a:buFontTx/>
              <a:buNone/>
              <a:defRPr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nakierowane na redukcję presji ilościowych stanowią 55% wszystkich działań w katalogu. Na redukcję presji chemicznych przypada 15% działań, na presje związane z rolnictwem i gospodarką komunalną nakierowanych jest 8% działań, na presje przemysłowe </a:t>
            </a:r>
            <a:b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 związane z urbanizacją - 10% działań. </a:t>
            </a:r>
          </a:p>
        </p:txBody>
      </p:sp>
      <p:sp>
        <p:nvSpPr>
          <p:cNvPr id="23560" name="Text Box 8">
            <a:extLst>
              <a:ext uri="{FF2B5EF4-FFF2-40B4-BE49-F238E27FC236}">
                <a16:creationId xmlns:a16="http://schemas.microsoft.com/office/drawing/2014/main" id="{FD96173B-4B58-49AF-B765-26C3F69239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6625" y="1273175"/>
            <a:ext cx="5783263" cy="29210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pl-PL" altLang="pl-PL" sz="1300" b="1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Udział działań w poszczególnych kategoriach katalogu działań jcwpd (GW)</a:t>
            </a:r>
          </a:p>
        </p:txBody>
      </p:sp>
      <p:graphicFrame>
        <p:nvGraphicFramePr>
          <p:cNvPr id="56544" name="Group 224">
            <a:extLst>
              <a:ext uri="{FF2B5EF4-FFF2-40B4-BE49-F238E27FC236}">
                <a16:creationId xmlns:a16="http://schemas.microsoft.com/office/drawing/2014/main" id="{975A759D-43E9-468A-A035-7A99D5BFFA37}"/>
              </a:ext>
            </a:extLst>
          </p:cNvPr>
          <p:cNvGraphicFramePr>
            <a:graphicFrameLocks noGrp="1"/>
          </p:cNvGraphicFramePr>
          <p:nvPr/>
        </p:nvGraphicFramePr>
        <p:xfrm>
          <a:off x="392113" y="3922713"/>
          <a:ext cx="5297487" cy="2238373"/>
        </p:xfrm>
        <a:graphic>
          <a:graphicData uri="http://schemas.openxmlformats.org/drawingml/2006/table">
            <a:tbl>
              <a:tblPr/>
              <a:tblGrid>
                <a:gridCol w="9710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41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76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46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6499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Kod grupy IIaPGW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Rodzaj presji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 %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90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GWI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ilościowe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55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90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GWC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499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GWPA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A (rolnictwo i gospodarka komunalna)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90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GWPB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B (przemysł i urbanizacja)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90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GWIC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ilościowe i chemiczne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9075">
                <a:tc grid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Razem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40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100 %</a:t>
                      </a:r>
                    </a:p>
                  </a:txBody>
                  <a:tcPr marL="91451" marR="91451" marT="45744" marB="4574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2" name="pole tekstowe 1">
            <a:extLst>
              <a:ext uri="{FF2B5EF4-FFF2-40B4-BE49-F238E27FC236}">
                <a16:creationId xmlns:a16="http://schemas.microsoft.com/office/drawing/2014/main" id="{E8ADE6BC-41A2-4734-A761-86426981A1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Katalog działań jcwpd (GW)</a:t>
            </a:r>
          </a:p>
        </p:txBody>
      </p:sp>
      <p:graphicFrame>
        <p:nvGraphicFramePr>
          <p:cNvPr id="25650" name="Wykres 13">
            <a:extLst>
              <a:ext uri="{FF2B5EF4-FFF2-40B4-BE49-F238E27FC236}">
                <a16:creationId xmlns:a16="http://schemas.microsoft.com/office/drawing/2014/main" id="{C452595B-C3FC-427C-BD50-016E6196C44C}"/>
              </a:ext>
            </a:extLst>
          </p:cNvPr>
          <p:cNvGraphicFramePr>
            <a:graphicFrameLocks/>
          </p:cNvGraphicFramePr>
          <p:nvPr/>
        </p:nvGraphicFramePr>
        <p:xfrm>
          <a:off x="5989638" y="1657350"/>
          <a:ext cx="5861050" cy="3700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5" imgW="5864860" imgH="3706689" progId="Excel.Chart.8">
                  <p:embed/>
                </p:oleObj>
              </mc:Choice>
              <mc:Fallback>
                <p:oleObj name="Chart" r:id="rId5" imgW="5864860" imgH="3706689" progId="Excel.Chart.8">
                  <p:embed/>
                  <p:pic>
                    <p:nvPicPr>
                      <p:cNvPr id="0" name="Wykres 13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89638" y="1657350"/>
                        <a:ext cx="5861050" cy="37004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Obraz 7">
            <a:extLst>
              <a:ext uri="{FF2B5EF4-FFF2-40B4-BE49-F238E27FC236}">
                <a16:creationId xmlns:a16="http://schemas.microsoft.com/office/drawing/2014/main" id="{CFD11E3B-E0A2-4C40-927E-D0AE3FB1C6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3" name="Obraz 9">
            <a:extLst>
              <a:ext uri="{FF2B5EF4-FFF2-40B4-BE49-F238E27FC236}">
                <a16:creationId xmlns:a16="http://schemas.microsoft.com/office/drawing/2014/main" id="{66C711DD-88AB-4BE8-8C5A-6EB073E8D1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4" name="Text Box 4">
            <a:extLst>
              <a:ext uri="{FF2B5EF4-FFF2-40B4-BE49-F238E27FC236}">
                <a16:creationId xmlns:a16="http://schemas.microsoft.com/office/drawing/2014/main" id="{10642BA5-3A02-4FB2-907A-B8FA9B3998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3400" y="2266950"/>
            <a:ext cx="94980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l-PL" altLang="pl-PL" sz="160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25605" name="Text Box 5">
            <a:extLst>
              <a:ext uri="{FF2B5EF4-FFF2-40B4-BE49-F238E27FC236}">
                <a16:creationId xmlns:a16="http://schemas.microsoft.com/office/drawing/2014/main" id="{4EC3E157-E57F-409B-8C34-47187F444F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6675" y="5776913"/>
            <a:ext cx="22955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endParaRPr lang="pl-PL" altLang="pl-PL" sz="1800">
              <a:latin typeface="Arial" panose="020B0604020202020204" pitchFamily="34" charset="0"/>
            </a:endParaRPr>
          </a:p>
        </p:txBody>
      </p:sp>
      <p:sp>
        <p:nvSpPr>
          <p:cNvPr id="12" name="pole tekstowe 1">
            <a:extLst>
              <a:ext uri="{FF2B5EF4-FFF2-40B4-BE49-F238E27FC236}">
                <a16:creationId xmlns:a16="http://schemas.microsoft.com/office/drawing/2014/main" id="{E8ADE6BC-41A2-4734-A761-86426981A1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B267E2E6-8BB0-4D04-B762-27F732100E2F}"/>
              </a:ext>
            </a:extLst>
          </p:cNvPr>
          <p:cNvSpPr txBox="1"/>
          <p:nvPr/>
        </p:nvSpPr>
        <p:spPr>
          <a:xfrm>
            <a:off x="8717280" y="1633503"/>
            <a:ext cx="690880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</a:t>
            </a:r>
          </a:p>
        </p:txBody>
      </p: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CE39E3B7-1D7B-468D-8B0F-F1D7D773A7D1}"/>
              </a:ext>
            </a:extLst>
          </p:cNvPr>
          <p:cNvSpPr txBox="1"/>
          <p:nvPr/>
        </p:nvSpPr>
        <p:spPr>
          <a:xfrm>
            <a:off x="9584938" y="2057499"/>
            <a:ext cx="1300356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Presje P</a:t>
            </a:r>
          </a:p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Presje HM</a:t>
            </a:r>
          </a:p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Presje H</a:t>
            </a:r>
          </a:p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Presje C</a:t>
            </a:r>
          </a:p>
        </p:txBody>
      </p:sp>
      <p:cxnSp>
        <p:nvCxnSpPr>
          <p:cNvPr id="6" name="Łącznik: łamany 5">
            <a:extLst>
              <a:ext uri="{FF2B5EF4-FFF2-40B4-BE49-F238E27FC236}">
                <a16:creationId xmlns:a16="http://schemas.microsoft.com/office/drawing/2014/main" id="{55204EF0-57EA-40B0-BDAC-5D00765F6DF6}"/>
              </a:ext>
            </a:extLst>
          </p:cNvPr>
          <p:cNvCxnSpPr>
            <a:endCxn id="18" idx="0"/>
          </p:cNvCxnSpPr>
          <p:nvPr/>
        </p:nvCxnSpPr>
        <p:spPr>
          <a:xfrm>
            <a:off x="9408160" y="1818169"/>
            <a:ext cx="826956" cy="23933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ole tekstowe 6">
            <a:extLst>
              <a:ext uri="{FF2B5EF4-FFF2-40B4-BE49-F238E27FC236}">
                <a16:creationId xmlns:a16="http://schemas.microsoft.com/office/drawing/2014/main" id="{9F156228-1447-48F4-ABA0-97769A990FEB}"/>
              </a:ext>
            </a:extLst>
          </p:cNvPr>
          <p:cNvSpPr txBox="1"/>
          <p:nvPr/>
        </p:nvSpPr>
        <p:spPr>
          <a:xfrm>
            <a:off x="9837371" y="4488491"/>
            <a:ext cx="924292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RWHM</a:t>
            </a:r>
          </a:p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RWH</a:t>
            </a:r>
          </a:p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RWP</a:t>
            </a:r>
          </a:p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RWC</a:t>
            </a:r>
          </a:p>
        </p:txBody>
      </p:sp>
      <p:cxnSp>
        <p:nvCxnSpPr>
          <p:cNvPr id="21" name="Łącznik: łamany 20">
            <a:extLst>
              <a:ext uri="{FF2B5EF4-FFF2-40B4-BE49-F238E27FC236}">
                <a16:creationId xmlns:a16="http://schemas.microsoft.com/office/drawing/2014/main" id="{57F42AA9-4E46-4427-92F9-058D3238363B}"/>
              </a:ext>
            </a:extLst>
          </p:cNvPr>
          <p:cNvCxnSpPr>
            <a:cxnSpLocks/>
            <a:stCxn id="18" idx="1"/>
            <a:endCxn id="32" idx="0"/>
          </p:cNvCxnSpPr>
          <p:nvPr/>
        </p:nvCxnSpPr>
        <p:spPr>
          <a:xfrm rot="10800000" flipV="1">
            <a:off x="8608924" y="2657663"/>
            <a:ext cx="976015" cy="998139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pole tekstowe 31">
            <a:extLst>
              <a:ext uri="{FF2B5EF4-FFF2-40B4-BE49-F238E27FC236}">
                <a16:creationId xmlns:a16="http://schemas.microsoft.com/office/drawing/2014/main" id="{91AF415D-2117-450F-986A-29806EBE0BE9}"/>
              </a:ext>
            </a:extLst>
          </p:cNvPr>
          <p:cNvSpPr txBox="1"/>
          <p:nvPr/>
        </p:nvSpPr>
        <p:spPr>
          <a:xfrm>
            <a:off x="7890283" y="3655803"/>
            <a:ext cx="1437280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Wyniki monitoringu</a:t>
            </a:r>
          </a:p>
        </p:txBody>
      </p:sp>
      <p:cxnSp>
        <p:nvCxnSpPr>
          <p:cNvPr id="33" name="Łącznik: łamany 32">
            <a:extLst>
              <a:ext uri="{FF2B5EF4-FFF2-40B4-BE49-F238E27FC236}">
                <a16:creationId xmlns:a16="http://schemas.microsoft.com/office/drawing/2014/main" id="{C498C51F-FAD8-4984-B2F9-4683CD24B504}"/>
              </a:ext>
            </a:extLst>
          </p:cNvPr>
          <p:cNvCxnSpPr>
            <a:cxnSpLocks/>
            <a:stCxn id="32" idx="3"/>
            <a:endCxn id="7" idx="0"/>
          </p:cNvCxnSpPr>
          <p:nvPr/>
        </p:nvCxnSpPr>
        <p:spPr>
          <a:xfrm>
            <a:off x="9327563" y="3978969"/>
            <a:ext cx="971954" cy="509522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pole tekstowe 37">
            <a:extLst>
              <a:ext uri="{FF2B5EF4-FFF2-40B4-BE49-F238E27FC236}">
                <a16:creationId xmlns:a16="http://schemas.microsoft.com/office/drawing/2014/main" id="{FE23FD7F-3AC4-4EE1-8A76-357685D1083C}"/>
              </a:ext>
            </a:extLst>
          </p:cNvPr>
          <p:cNvSpPr txBox="1"/>
          <p:nvPr/>
        </p:nvSpPr>
        <p:spPr>
          <a:xfrm>
            <a:off x="2015613" y="76837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poszczególnych kategorii wód </a:t>
            </a:r>
            <a:endParaRPr lang="pl-PL" dirty="0"/>
          </a:p>
        </p:txBody>
      </p:sp>
      <p:sp>
        <p:nvSpPr>
          <p:cNvPr id="34" name="pole tekstowe 33">
            <a:extLst>
              <a:ext uri="{FF2B5EF4-FFF2-40B4-BE49-F238E27FC236}">
                <a16:creationId xmlns:a16="http://schemas.microsoft.com/office/drawing/2014/main" id="{3F527E12-DEA9-449D-875B-DF4AB9BE5539}"/>
              </a:ext>
            </a:extLst>
          </p:cNvPr>
          <p:cNvSpPr txBox="1"/>
          <p:nvPr/>
        </p:nvSpPr>
        <p:spPr>
          <a:xfrm>
            <a:off x="10761663" y="3633969"/>
            <a:ext cx="1236236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</a:t>
            </a:r>
          </a:p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z PZO/PO</a:t>
            </a:r>
          </a:p>
        </p:txBody>
      </p:sp>
      <p:graphicFrame>
        <p:nvGraphicFramePr>
          <p:cNvPr id="39" name="Diagram 38">
            <a:extLst>
              <a:ext uri="{FF2B5EF4-FFF2-40B4-BE49-F238E27FC236}">
                <a16:creationId xmlns:a16="http://schemas.microsoft.com/office/drawing/2014/main" id="{FB0DC9AB-D9F7-4ACB-98A5-2B99DB085AB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19070042"/>
              </p:ext>
            </p:extLst>
          </p:nvPr>
        </p:nvGraphicFramePr>
        <p:xfrm>
          <a:off x="408416" y="1291717"/>
          <a:ext cx="7308395" cy="46634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0307969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Obraz 9">
            <a:extLst>
              <a:ext uri="{FF2B5EF4-FFF2-40B4-BE49-F238E27FC236}">
                <a16:creationId xmlns:a16="http://schemas.microsoft.com/office/drawing/2014/main" id="{AD1936CD-173A-4C22-B23B-435D6EB61B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3" name="Obraz 11">
            <a:extLst>
              <a:ext uri="{FF2B5EF4-FFF2-40B4-BE49-F238E27FC236}">
                <a16:creationId xmlns:a16="http://schemas.microsoft.com/office/drawing/2014/main" id="{026C9671-4092-44BA-8AD1-41283008B9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90E3ED8C-EAF8-46CD-A429-91FBA5A70FD4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56325" name="pole tekstowe 12">
            <a:extLst>
              <a:ext uri="{FF2B5EF4-FFF2-40B4-BE49-F238E27FC236}">
                <a16:creationId xmlns:a16="http://schemas.microsoft.com/office/drawing/2014/main" id="{F3567FC6-E7E1-481D-8300-A55B8C29E9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2835275"/>
            <a:ext cx="113188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l-PL" altLang="pl-PL" sz="24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Dziękuję za uwagę</a:t>
            </a:r>
          </a:p>
        </p:txBody>
      </p:sp>
      <p:sp>
        <p:nvSpPr>
          <p:cNvPr id="56326" name="pole tekstowe 4">
            <a:extLst>
              <a:ext uri="{FF2B5EF4-FFF2-40B4-BE49-F238E27FC236}">
                <a16:creationId xmlns:a16="http://schemas.microsoft.com/office/drawing/2014/main" id="{42232704-4BB8-4D72-85EA-9EFFADA19B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4352925"/>
            <a:ext cx="104790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600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Sylwia Horska-Schwarz – CDM Smith Sp. z o.o. 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6AF54179-E91C-4BB2-80C6-A1AF8B56C137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328" name="Grupa 7">
            <a:extLst>
              <a:ext uri="{FF2B5EF4-FFF2-40B4-BE49-F238E27FC236}">
                <a16:creationId xmlns:a16="http://schemas.microsoft.com/office/drawing/2014/main" id="{F34604A8-6DFB-4ACF-8106-A2C8B6AA579A}"/>
              </a:ext>
            </a:extLst>
          </p:cNvPr>
          <p:cNvGrpSpPr>
            <a:grpSpLocks/>
          </p:cNvGrpSpPr>
          <p:nvPr/>
        </p:nvGrpSpPr>
        <p:grpSpPr bwMode="auto">
          <a:xfrm>
            <a:off x="9582150" y="3697288"/>
            <a:ext cx="1924050" cy="1924050"/>
            <a:chOff x="9187274" y="3980500"/>
            <a:chExt cx="1923179" cy="1923179"/>
          </a:xfrm>
        </p:grpSpPr>
        <p:pic>
          <p:nvPicPr>
            <p:cNvPr id="56329" name="Obraz 10">
              <a:extLst>
                <a:ext uri="{FF2B5EF4-FFF2-40B4-BE49-F238E27FC236}">
                  <a16:creationId xmlns:a16="http://schemas.microsoft.com/office/drawing/2014/main" id="{2A7678DC-AAC2-443F-991A-1AD91920E4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87274" y="3980500"/>
              <a:ext cx="1923179" cy="1923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330" name="Obraz 11">
              <a:extLst>
                <a:ext uri="{FF2B5EF4-FFF2-40B4-BE49-F238E27FC236}">
                  <a16:creationId xmlns:a16="http://schemas.microsoft.com/office/drawing/2014/main" id="{B202AE23-DF12-4F72-99B2-1933BA2857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9718636" y="4017951"/>
              <a:ext cx="825505" cy="7928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Pakiet 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Pakiet 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1820</Words>
  <Application>Microsoft Office PowerPoint</Application>
  <PresentationFormat>Panoramiczny</PresentationFormat>
  <Paragraphs>281</Paragraphs>
  <Slides>14</Slides>
  <Notes>14</Notes>
  <HiddenSlides>0</HiddenSlides>
  <MMClips>0</MMClips>
  <ScaleCrop>false</ScaleCrop>
  <HeadingPairs>
    <vt:vector size="8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Osadzone serwery OLE</vt:lpstr>
      </vt:variant>
      <vt:variant>
        <vt:i4>1</vt:i4>
      </vt:variant>
      <vt:variant>
        <vt:lpstr>Tytuły slajdów</vt:lpstr>
      </vt:variant>
      <vt:variant>
        <vt:i4>14</vt:i4>
      </vt:variant>
    </vt:vector>
  </HeadingPairs>
  <TitlesOfParts>
    <vt:vector size="21" baseType="lpstr">
      <vt:lpstr>Arial</vt:lpstr>
      <vt:lpstr>Calibri</vt:lpstr>
      <vt:lpstr>Calibri Light</vt:lpstr>
      <vt:lpstr>Roboto</vt:lpstr>
      <vt:lpstr>Wingdings</vt:lpstr>
      <vt:lpstr>Motyw pakietu Office</vt:lpstr>
      <vt:lpstr>Chart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natalia wozniak</dc:creator>
  <cp:lastModifiedBy>Wilkos Gladki, Ewa</cp:lastModifiedBy>
  <cp:revision>48</cp:revision>
  <cp:lastPrinted>2021-05-11T12:27:23Z</cp:lastPrinted>
  <dcterms:created xsi:type="dcterms:W3CDTF">2017-12-14T14:22:37Z</dcterms:created>
  <dcterms:modified xsi:type="dcterms:W3CDTF">2021-06-08T14:06:07Z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0x01010050AC6BF959837C4DB345B3F102F57235</vt:lpwstr>
  </property>
</Properties>
</file>